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Lato"/>
      <p:regular r:id="rId37"/>
      <p:bold r:id="rId38"/>
      <p:italic r:id="rId39"/>
      <p:boldItalic r:id="rId40"/>
    </p:embeddedFont>
    <p:embeddedFont>
      <p:font typeface="Frank Ruhl Libre"/>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319301-2832-43ED-9ADB-FBBE1DE5926C}">
  <a:tblStyle styleId="{8B319301-2832-43ED-9ADB-FBBE1DE5926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C723B18-C936-4583-9513-3337B7C644A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3.xml"/><Relationship Id="rId42" Type="http://schemas.openxmlformats.org/officeDocument/2006/relationships/font" Target="fonts/FrankRuhlLibre-bold.fntdata"/><Relationship Id="rId41" Type="http://schemas.openxmlformats.org/officeDocument/2006/relationships/font" Target="fonts/FrankRuhlLibre-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Lato-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Lato-italic.fntdata"/><Relationship Id="rId16" Type="http://schemas.openxmlformats.org/officeDocument/2006/relationships/slide" Target="slides/slide9.xml"/><Relationship Id="rId38" Type="http://schemas.openxmlformats.org/officeDocument/2006/relationships/font" Target="fonts/Lato-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Ananya</a:t>
            </a:r>
            <a:endParaRPr/>
          </a:p>
          <a:p>
            <a:pPr indent="0" lvl="0" marL="0" rtl="0" algn="l">
              <a:spcBef>
                <a:spcPts val="0"/>
              </a:spcBef>
              <a:spcAft>
                <a:spcPts val="0"/>
              </a:spcAft>
              <a:buNone/>
            </a:pPr>
            <a:r>
              <a:rPr lang="en"/>
              <a:t>Jon: 7-13</a:t>
            </a:r>
            <a:endParaRPr/>
          </a:p>
          <a:p>
            <a:pPr indent="0" lvl="0" marL="0" rtl="0" algn="l">
              <a:spcBef>
                <a:spcPts val="0"/>
              </a:spcBef>
              <a:spcAft>
                <a:spcPts val="0"/>
              </a:spcAft>
              <a:buClr>
                <a:schemeClr val="dk1"/>
              </a:buClr>
              <a:buSzPts val="1100"/>
              <a:buFont typeface="Arial"/>
              <a:buNone/>
            </a:pPr>
            <a:r>
              <a:rPr lang="en">
                <a:solidFill>
                  <a:schemeClr val="dk1"/>
                </a:solidFill>
              </a:rPr>
              <a:t>Chengyuan: 14-16</a:t>
            </a:r>
            <a:endParaRPr/>
          </a:p>
          <a:p>
            <a:pPr indent="0" lvl="0" marL="0" rtl="0" algn="l">
              <a:spcBef>
                <a:spcPts val="0"/>
              </a:spcBef>
              <a:spcAft>
                <a:spcPts val="0"/>
              </a:spcAft>
              <a:buNone/>
            </a:pPr>
            <a:r>
              <a:rPr lang="en"/>
              <a:t>Yc: 17-20</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718ac84aa4_0_34:notes"/>
          <p:cNvSpPr txBox="1"/>
          <p:nvPr>
            <p:ph idx="1" type="body"/>
          </p:nvPr>
        </p:nvSpPr>
        <p:spPr>
          <a:xfrm>
            <a:off x="686421" y="4400238"/>
            <a:ext cx="5485200" cy="3600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dk1"/>
              </a:buClr>
              <a:buSzPts val="1100"/>
              <a:buFont typeface="Arial"/>
              <a:buNone/>
            </a:pPr>
            <a:r>
              <a:t/>
            </a:r>
            <a:endParaRPr sz="1400"/>
          </a:p>
        </p:txBody>
      </p:sp>
      <p:sp>
        <p:nvSpPr>
          <p:cNvPr id="179" name="Google Shape;179;g1718ac84aa4_0_34: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65609cb516_0_534:notes"/>
          <p:cNvSpPr txBox="1"/>
          <p:nvPr>
            <p:ph idx="1" type="body"/>
          </p:nvPr>
        </p:nvSpPr>
        <p:spPr>
          <a:xfrm>
            <a:off x="686421" y="4400238"/>
            <a:ext cx="5485200" cy="3600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dk1"/>
              </a:buClr>
              <a:buSzPts val="1100"/>
              <a:buFont typeface="Arial"/>
              <a:buNone/>
            </a:pPr>
            <a:r>
              <a:rPr lang="en" sz="1400"/>
              <a:t>As mentioned before, inclement weather and frequent commuters are a safety hazard which can affect base productivity and quite literally; people’s lives. </a:t>
            </a:r>
            <a:endParaRPr sz="1400"/>
          </a:p>
          <a:p>
            <a:pPr indent="0" lvl="0" marL="0" rtl="0" algn="l">
              <a:lnSpc>
                <a:spcPct val="90000"/>
              </a:lnSpc>
              <a:spcBef>
                <a:spcPts val="1200"/>
              </a:spcBef>
              <a:spcAft>
                <a:spcPts val="0"/>
              </a:spcAft>
              <a:buClr>
                <a:schemeClr val="dk1"/>
              </a:buClr>
              <a:buSzPts val="1100"/>
              <a:buFont typeface="Arial"/>
              <a:buNone/>
            </a:pPr>
            <a:r>
              <a:rPr lang="en" sz="1400"/>
              <a:t>So, the problem we are trying to solve:</a:t>
            </a:r>
            <a:endParaRPr sz="1400"/>
          </a:p>
        </p:txBody>
      </p:sp>
      <p:sp>
        <p:nvSpPr>
          <p:cNvPr id="187" name="Google Shape;187;g165609cb516_0_534: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732e5b6a79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732e5b6a79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732e5b6a79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732e5b6a79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732e5b6a79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732e5b6a79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Chengyuan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718ac84a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718ac84a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Chengyuan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734a25bbb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734a25bb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724f0404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724f0404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Chengyuan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732e5b6a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732e5b6a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732e5b6a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732e5b6a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732e5b6a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732e5b6a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Ananya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7230e9ab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7230e9ab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t>
            </a:r>
            <a:r>
              <a:rPr lang="en"/>
              <a:t>akeaways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7230e9ab0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7230e9ab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72798b77d1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72798b77d1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7230e9ab0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7230e9ab0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732e5b6a79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732e5b6a79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72798b77d1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72798b77d1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7230e9ab0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7230e9ab0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Ananya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65609cb516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65609cb516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Ananya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732e5b6a79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732e5b6a79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Ananya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7230e9ab06_0_226: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17230e9ab06_0_226: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732e5b6a79_1_54: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1732e5b6a79_1_54: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SzPts val="1100"/>
              <a:buNone/>
            </a:pPr>
            <a:r>
              <a:rPr lang="en">
                <a:solidFill>
                  <a:schemeClr val="dk1"/>
                </a:solidFill>
              </a:rPr>
              <a:t>Ananya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32e5b6a79_1_119: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1732e5b6a79_1_119: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Clr>
                <a:schemeClr val="dk1"/>
              </a:buClr>
              <a:buSzPts val="1100"/>
              <a:buFont typeface="Arial"/>
              <a:buNone/>
            </a:pPr>
            <a:r>
              <a:rPr lang="en">
                <a:solidFill>
                  <a:schemeClr val="dk1"/>
                </a:solidFill>
              </a:rPr>
              <a:t>Ananya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732e5b6a79_1_174: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1732e5b6a79_1_174: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rPr lang="en">
                <a:solidFill>
                  <a:schemeClr val="dk1"/>
                </a:solidFill>
              </a:rPr>
              <a:t>Ananya</a:t>
            </a:r>
            <a:endParaRPr sz="1300">
              <a:solidFill>
                <a:schemeClr val="dk1"/>
              </a:solidFill>
              <a:latin typeface="Lato"/>
              <a:ea typeface="Lato"/>
              <a:cs typeface="Lato"/>
              <a:sym typeface="Lato"/>
            </a:endParaRPr>
          </a:p>
          <a:p>
            <a:pPr indent="-311150" lvl="0" marL="457200" rtl="0" algn="l">
              <a:lnSpc>
                <a:spcPct val="150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For over ten years, US Ignite has worked closely with many federal agencies to help cities curate roadmap towards their smart city challenges, more specifically with Fort Carson, and the City of Colorado Springs.</a:t>
            </a:r>
            <a:endParaRPr sz="1400">
              <a:solidFill>
                <a:schemeClr val="dk1"/>
              </a:solidFill>
              <a:latin typeface="Calibri"/>
              <a:ea typeface="Calibri"/>
              <a:cs typeface="Calibri"/>
              <a:sym typeface="Calibri"/>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732e5b6a79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732e5b6a79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Ananya</a:t>
            </a:r>
            <a:endParaRPr sz="1300">
              <a:solidFill>
                <a:schemeClr val="dk1"/>
              </a:solidFill>
              <a:latin typeface="Lato"/>
              <a:ea typeface="Lato"/>
              <a:cs typeface="Lato"/>
              <a:sym typeface="Lato"/>
            </a:endParaRPr>
          </a:p>
          <a:p>
            <a:pPr indent="-295275" lvl="0" marL="457200" rtl="0" algn="l">
              <a:lnSpc>
                <a:spcPct val="166666"/>
              </a:lnSpc>
              <a:spcBef>
                <a:spcPts val="0"/>
              </a:spcBef>
              <a:spcAft>
                <a:spcPts val="0"/>
              </a:spcAft>
              <a:buClr>
                <a:srgbClr val="06315D"/>
              </a:buClr>
              <a:buSzPts val="1050"/>
              <a:buFont typeface="Lato"/>
              <a:buChar char="●"/>
            </a:pPr>
            <a:r>
              <a:rPr lang="en" sz="1300">
                <a:solidFill>
                  <a:schemeClr val="dk1"/>
                </a:solidFill>
                <a:latin typeface="Lato"/>
                <a:ea typeface="Lato"/>
                <a:cs typeface="Lato"/>
                <a:sym typeface="Lato"/>
              </a:rPr>
              <a:t>The Fort Carson Traffic and Weather Prediction Platform will analyze traffic and weather data in real time to optimize responses to inclement weather and traffic incidents at Fort Carson in Colorado Springs, Colorado. This project is an effort under the U.S. Army Engineer Research and Development Center (ERDC) contract with US Ignite and has been in the works since 2021.</a:t>
            </a:r>
            <a:endParaRPr sz="1300">
              <a:solidFill>
                <a:schemeClr val="dk1"/>
              </a:solidFill>
            </a:endParaRPr>
          </a:p>
          <a:p>
            <a:pPr indent="0" lvl="0" marL="0" rtl="0" algn="l">
              <a:lnSpc>
                <a:spcPct val="166666"/>
              </a:lnSpc>
              <a:spcBef>
                <a:spcPts val="2300"/>
              </a:spcBef>
              <a:spcAft>
                <a:spcPts val="23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718ac84aa4_0_0:notes"/>
          <p:cNvSpPr txBox="1"/>
          <p:nvPr>
            <p:ph idx="1" type="body"/>
          </p:nvPr>
        </p:nvSpPr>
        <p:spPr>
          <a:xfrm>
            <a:off x="686421" y="4400238"/>
            <a:ext cx="5485200" cy="3600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dk1"/>
              </a:buClr>
              <a:buSzPts val="1100"/>
              <a:buFont typeface="Arial"/>
              <a:buNone/>
            </a:pPr>
            <a:r>
              <a:t/>
            </a:r>
            <a:endParaRPr sz="1200">
              <a:solidFill>
                <a:schemeClr val="dk1"/>
              </a:solidFill>
            </a:endParaRPr>
          </a:p>
        </p:txBody>
      </p:sp>
      <p:sp>
        <p:nvSpPr>
          <p:cNvPr id="152" name="Google Shape;152;g1718ac84aa4_0_0: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732e5b6a79_1_194:notes"/>
          <p:cNvSpPr txBox="1"/>
          <p:nvPr>
            <p:ph idx="1" type="body"/>
          </p:nvPr>
        </p:nvSpPr>
        <p:spPr>
          <a:xfrm>
            <a:off x="686421" y="4400238"/>
            <a:ext cx="5485200" cy="36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304800" lvl="0" marL="457200" rtl="0" algn="l">
              <a:lnSpc>
                <a:spcPct val="90000"/>
              </a:lnSpc>
              <a:spcBef>
                <a:spcPts val="1200"/>
              </a:spcBef>
              <a:spcAft>
                <a:spcPts val="0"/>
              </a:spcAft>
              <a:buClr>
                <a:schemeClr val="dk1"/>
              </a:buClr>
              <a:buSzPts val="1200"/>
              <a:buChar char="○"/>
            </a:pPr>
            <a:r>
              <a:rPr lang="en" sz="1200">
                <a:solidFill>
                  <a:schemeClr val="dk1"/>
                </a:solidFill>
              </a:rPr>
              <a:t>Colorado Springs is the largest city in El Paso County, and is the second-most populous city in the state, and the 40th-most populous city in the United States.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 2016, El Paso county had the 4th highest traffic fatalities out of all Colorado counties.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Read slide</a:t>
            </a:r>
            <a:endParaRPr sz="1200">
              <a:solidFill>
                <a:schemeClr val="dk1"/>
              </a:solidFill>
            </a:endParaRPr>
          </a:p>
          <a:p>
            <a:pPr indent="-304800" lvl="0" marL="457200" rtl="0" algn="l">
              <a:lnSpc>
                <a:spcPct val="90000"/>
              </a:lnSpc>
              <a:spcBef>
                <a:spcPts val="1200"/>
              </a:spcBef>
              <a:spcAft>
                <a:spcPts val="0"/>
              </a:spcAft>
              <a:buClr>
                <a:schemeClr val="dk1"/>
              </a:buClr>
              <a:buSzPts val="1200"/>
              <a:buChar char="○"/>
            </a:pPr>
            <a:r>
              <a:rPr lang="en" sz="1200">
                <a:solidFill>
                  <a:schemeClr val="dk1"/>
                </a:solidFill>
              </a:rPr>
              <a:t>Considering the frequent inclement weather and large civilian population passing through nearby, there is plenty of traffic on the major roadways surrounding the base which directly impacts base personnel.</a:t>
            </a:r>
            <a:endParaRPr sz="1400">
              <a:solidFill>
                <a:schemeClr val="dk1"/>
              </a:solidFill>
              <a:highlight>
                <a:srgbClr val="FFFFFF"/>
              </a:highlight>
              <a:latin typeface="Calibri"/>
              <a:ea typeface="Calibri"/>
              <a:cs typeface="Calibri"/>
              <a:sym typeface="Calibri"/>
            </a:endParaRPr>
          </a:p>
          <a:p>
            <a:pPr indent="-317500" lvl="0" marL="457200" rtl="0" algn="l">
              <a:lnSpc>
                <a:spcPct val="100000"/>
              </a:lnSpc>
              <a:spcBef>
                <a:spcPts val="0"/>
              </a:spcBef>
              <a:spcAft>
                <a:spcPts val="0"/>
              </a:spcAft>
              <a:buClr>
                <a:srgbClr val="BB0000"/>
              </a:buClr>
              <a:buSzPts val="1400"/>
              <a:buFont typeface="Calibri"/>
              <a:buChar char="○"/>
            </a:pPr>
            <a:r>
              <a:rPr lang="en" sz="1400">
                <a:solidFill>
                  <a:schemeClr val="dk1"/>
                </a:solidFill>
                <a:latin typeface="Calibri"/>
                <a:ea typeface="Calibri"/>
                <a:cs typeface="Calibri"/>
                <a:sym typeface="Calibri"/>
              </a:rPr>
              <a:t>Up next, I want to give a brief overview of the key stakeholder. </a:t>
            </a:r>
            <a:endParaRPr sz="1400">
              <a:solidFill>
                <a:schemeClr val="dk1"/>
              </a:solidFill>
              <a:latin typeface="Calibri"/>
              <a:ea typeface="Calibri"/>
              <a:cs typeface="Calibri"/>
              <a:sym typeface="Calibri"/>
            </a:endParaRPr>
          </a:p>
        </p:txBody>
      </p:sp>
      <p:sp>
        <p:nvSpPr>
          <p:cNvPr id="160" name="Google Shape;160;g1732e5b6a79_1_194: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718ac84aa4_0_13:notes"/>
          <p:cNvSpPr txBox="1"/>
          <p:nvPr>
            <p:ph idx="1" type="body"/>
          </p:nvPr>
        </p:nvSpPr>
        <p:spPr>
          <a:xfrm>
            <a:off x="686421" y="4400238"/>
            <a:ext cx="5485200" cy="3600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sz="1300">
                <a:solidFill>
                  <a:srgbClr val="595959"/>
                </a:solidFill>
                <a:latin typeface="Lato"/>
                <a:ea typeface="Lato"/>
                <a:cs typeface="Lato"/>
                <a:sym typeface="Lato"/>
              </a:rPr>
              <a:t>Our team’s job is to support US Ignite in their goal of helping military installations solve operational challenges.  Specifically here, to help the Garrison Safety Officer in their decision making process.</a:t>
            </a:r>
            <a:endParaRPr sz="1300">
              <a:solidFill>
                <a:srgbClr val="595959"/>
              </a:solidFill>
              <a:latin typeface="Lato"/>
              <a:ea typeface="Lato"/>
              <a:cs typeface="Lato"/>
              <a:sym typeface="Lato"/>
            </a:endParaRPr>
          </a:p>
          <a:p>
            <a:pPr indent="0" lvl="0" marL="457200" rtl="0" algn="l">
              <a:lnSpc>
                <a:spcPct val="150000"/>
              </a:lnSpc>
              <a:spcBef>
                <a:spcPts val="1200"/>
              </a:spcBef>
              <a:spcAft>
                <a:spcPts val="1200"/>
              </a:spcAft>
              <a:buNone/>
            </a:pPr>
            <a:r>
              <a:rPr lang="en" sz="1300">
                <a:solidFill>
                  <a:srgbClr val="595959"/>
                </a:solidFill>
                <a:latin typeface="Lato"/>
                <a:ea typeface="Lato"/>
                <a:cs typeface="Lato"/>
                <a:sym typeface="Lato"/>
              </a:rPr>
              <a:t>Here is our main user story. Read slide</a:t>
            </a:r>
            <a:endParaRPr sz="1300">
              <a:solidFill>
                <a:srgbClr val="595959"/>
              </a:solidFill>
              <a:latin typeface="Lato"/>
              <a:ea typeface="Lato"/>
              <a:cs typeface="Lato"/>
              <a:sym typeface="Lato"/>
            </a:endParaRPr>
          </a:p>
        </p:txBody>
      </p:sp>
      <p:sp>
        <p:nvSpPr>
          <p:cNvPr id="168" name="Google Shape;168;g1718ac84aa4_0_13: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23850" lvl="0" marL="457200" rtl="0" algn="l">
              <a:lnSpc>
                <a:spcPct val="90000"/>
              </a:lnSpc>
              <a:spcBef>
                <a:spcPts val="800"/>
              </a:spcBef>
              <a:spcAft>
                <a:spcPts val="0"/>
              </a:spcAft>
              <a:buSzPts val="15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 name="Google Shape;62;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23850" lvl="0" marL="457200" rtl="0" algn="l">
              <a:lnSpc>
                <a:spcPct val="90000"/>
              </a:lnSpc>
              <a:spcBef>
                <a:spcPts val="800"/>
              </a:spcBef>
              <a:spcAft>
                <a:spcPts val="0"/>
              </a:spcAft>
              <a:buSzPts val="15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3" name="Google Shape;6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lide">
  <p:cSld name="Intro Slide">
    <p:spTree>
      <p:nvGrpSpPr>
        <p:cNvPr id="64" name="Shape 64"/>
        <p:cNvGrpSpPr/>
        <p:nvPr/>
      </p:nvGrpSpPr>
      <p:grpSpPr>
        <a:xfrm>
          <a:off x="0" y="0"/>
          <a:ext cx="0" cy="0"/>
          <a:chOff x="0" y="0"/>
          <a:chExt cx="0" cy="0"/>
        </a:xfrm>
      </p:grpSpPr>
      <p:sp>
        <p:nvSpPr>
          <p:cNvPr id="65" name="Google Shape;65;p16"/>
          <p:cNvSpPr txBox="1"/>
          <p:nvPr>
            <p:ph type="ctrTitle"/>
          </p:nvPr>
        </p:nvSpPr>
        <p:spPr>
          <a:xfrm>
            <a:off x="628650" y="1111840"/>
            <a:ext cx="7886700" cy="477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A6192E"/>
              </a:buClr>
              <a:buSzPts val="3000"/>
              <a:buFont typeface="Calibri"/>
              <a:buNone/>
              <a:defRPr sz="30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 name="Google Shape;66;p16"/>
          <p:cNvSpPr txBox="1"/>
          <p:nvPr>
            <p:ph idx="1" type="subTitle"/>
          </p:nvPr>
        </p:nvSpPr>
        <p:spPr>
          <a:xfrm>
            <a:off x="628650" y="1588112"/>
            <a:ext cx="7886700" cy="3966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SzPts val="1400"/>
              <a:buNone/>
              <a:defRPr sz="1800"/>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7" name="Google Shape;67;p16"/>
          <p:cNvSpPr txBox="1"/>
          <p:nvPr>
            <p:ph idx="2" type="body"/>
          </p:nvPr>
        </p:nvSpPr>
        <p:spPr>
          <a:xfrm>
            <a:off x="628650" y="3453434"/>
            <a:ext cx="5342400" cy="303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400"/>
              <a:buNone/>
              <a:defRPr sz="1800">
                <a:latin typeface="Calibri"/>
                <a:ea typeface="Calibri"/>
                <a:cs typeface="Calibri"/>
                <a:sym typeface="Calibri"/>
              </a:defRPr>
            </a:lvl1pPr>
            <a:lvl2pPr indent="-228600" lvl="1" marL="914400" rtl="0" algn="l">
              <a:lnSpc>
                <a:spcPct val="90000"/>
              </a:lnSpc>
              <a:spcBef>
                <a:spcPts val="400"/>
              </a:spcBef>
              <a:spcAft>
                <a:spcPts val="0"/>
              </a:spcAft>
              <a:buSzPts val="1800"/>
              <a:buNone/>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 name="Google Shape;68;p16"/>
          <p:cNvSpPr txBox="1"/>
          <p:nvPr>
            <p:ph idx="3" type="body"/>
          </p:nvPr>
        </p:nvSpPr>
        <p:spPr>
          <a:xfrm>
            <a:off x="628650" y="3756314"/>
            <a:ext cx="5342400" cy="63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100"/>
              <a:buNone/>
              <a:defRPr sz="1400"/>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 name="Google Shape;69;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70" name="Shape 70"/>
        <p:cNvGrpSpPr/>
        <p:nvPr/>
      </p:nvGrpSpPr>
      <p:grpSpPr>
        <a:xfrm>
          <a:off x="0" y="0"/>
          <a:ext cx="0" cy="0"/>
          <a:chOff x="0" y="0"/>
          <a:chExt cx="0" cy="0"/>
        </a:xfrm>
      </p:grpSpPr>
      <p:sp>
        <p:nvSpPr>
          <p:cNvPr id="71" name="Google Shape;71;p17"/>
          <p:cNvSpPr txBox="1"/>
          <p:nvPr>
            <p:ph type="title"/>
          </p:nvPr>
        </p:nvSpPr>
        <p:spPr>
          <a:xfrm>
            <a:off x="600508" y="1246909"/>
            <a:ext cx="7886700" cy="1403400"/>
          </a:xfrm>
          <a:prstGeom prst="rect">
            <a:avLst/>
          </a:prstGeom>
          <a:noFill/>
          <a:ln>
            <a:noFill/>
          </a:ln>
        </p:spPr>
        <p:txBody>
          <a:bodyPr anchorCtr="0" anchor="b" bIns="34275" lIns="68575" spcFirstLastPara="1" rIns="68575" wrap="square" tIns="34275">
            <a:normAutofit/>
          </a:bodyPr>
          <a:lstStyle>
            <a:lvl1pPr lvl="0" rtl="0" algn="r">
              <a:lnSpc>
                <a:spcPct val="90000"/>
              </a:lnSpc>
              <a:spcBef>
                <a:spcPts val="0"/>
              </a:spcBef>
              <a:spcAft>
                <a:spcPts val="0"/>
              </a:spcAft>
              <a:buClr>
                <a:srgbClr val="A6192E"/>
              </a:buClr>
              <a:buSzPts val="4500"/>
              <a:buFont typeface="Calibri"/>
              <a:buNone/>
              <a:defRPr i="1"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 name="Shape 73"/>
        <p:cNvGrpSpPr/>
        <p:nvPr/>
      </p:nvGrpSpPr>
      <p:grpSpPr>
        <a:xfrm>
          <a:off x="0" y="0"/>
          <a:ext cx="0" cy="0"/>
          <a:chOff x="0" y="0"/>
          <a:chExt cx="0" cy="0"/>
        </a:xfrm>
      </p:grpSpPr>
      <p:sp>
        <p:nvSpPr>
          <p:cNvPr id="74" name="Google Shape;74;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5" name="Google Shape;75;p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 name="Google Shape;76;p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1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0" name="Google Shape;80;p1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SzPts val="1400"/>
              <a:buNone/>
              <a:defRPr b="1" sz="1800"/>
            </a:lvl1pPr>
            <a:lvl2pPr indent="-228600" lvl="1" marL="914400" rtl="0" algn="l">
              <a:lnSpc>
                <a:spcPct val="90000"/>
              </a:lnSpc>
              <a:spcBef>
                <a:spcPts val="400"/>
              </a:spcBef>
              <a:spcAft>
                <a:spcPts val="0"/>
              </a:spcAft>
              <a:buSzPts val="1500"/>
              <a:buNone/>
              <a:defRPr b="1" sz="1500"/>
            </a:lvl2pPr>
            <a:lvl3pPr indent="-228600" lvl="2" marL="1371600" rtl="0" algn="l">
              <a:lnSpc>
                <a:spcPct val="90000"/>
              </a:lnSpc>
              <a:spcBef>
                <a:spcPts val="400"/>
              </a:spcBef>
              <a:spcAft>
                <a:spcPts val="0"/>
              </a:spcAft>
              <a:buSzPts val="1400"/>
              <a:buNone/>
              <a:defRPr b="1" sz="1400"/>
            </a:lvl3pPr>
            <a:lvl4pPr indent="-228600" lvl="3" marL="1828800" rtl="0" algn="l">
              <a:lnSpc>
                <a:spcPct val="90000"/>
              </a:lnSpc>
              <a:spcBef>
                <a:spcPts val="400"/>
              </a:spcBef>
              <a:spcAft>
                <a:spcPts val="0"/>
              </a:spcAft>
              <a:buSzPts val="1200"/>
              <a:buNone/>
              <a:defRPr b="1" sz="1200"/>
            </a:lvl4pPr>
            <a:lvl5pPr indent="-228600" lvl="4" marL="2286000" rtl="0" algn="l">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1" name="Google Shape;81;p19"/>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 name="Google Shape;82;p1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SzPts val="1400"/>
              <a:buNone/>
              <a:defRPr b="1" sz="1800"/>
            </a:lvl1pPr>
            <a:lvl2pPr indent="-228600" lvl="1" marL="914400" rtl="0" algn="l">
              <a:lnSpc>
                <a:spcPct val="90000"/>
              </a:lnSpc>
              <a:spcBef>
                <a:spcPts val="400"/>
              </a:spcBef>
              <a:spcAft>
                <a:spcPts val="0"/>
              </a:spcAft>
              <a:buSzPts val="1500"/>
              <a:buNone/>
              <a:defRPr b="1" sz="1500"/>
            </a:lvl2pPr>
            <a:lvl3pPr indent="-228600" lvl="2" marL="1371600" rtl="0" algn="l">
              <a:lnSpc>
                <a:spcPct val="90000"/>
              </a:lnSpc>
              <a:spcBef>
                <a:spcPts val="400"/>
              </a:spcBef>
              <a:spcAft>
                <a:spcPts val="0"/>
              </a:spcAft>
              <a:buSzPts val="1400"/>
              <a:buNone/>
              <a:defRPr b="1" sz="1400"/>
            </a:lvl3pPr>
            <a:lvl4pPr indent="-228600" lvl="3" marL="1828800" rtl="0" algn="l">
              <a:lnSpc>
                <a:spcPct val="90000"/>
              </a:lnSpc>
              <a:spcBef>
                <a:spcPts val="400"/>
              </a:spcBef>
              <a:spcAft>
                <a:spcPts val="0"/>
              </a:spcAft>
              <a:buSzPts val="1200"/>
              <a:buNone/>
              <a:defRPr b="1" sz="1200"/>
            </a:lvl4pPr>
            <a:lvl5pPr indent="-228600" lvl="4" marL="2286000" rtl="0" algn="l">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3" name="Google Shape;83;p19"/>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SzPts val="1100"/>
              <a:buChar char="o"/>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 name="Google Shape;84;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A6192E"/>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0" name="Shape 90"/>
        <p:cNvGrpSpPr/>
        <p:nvPr/>
      </p:nvGrpSpPr>
      <p:grpSpPr>
        <a:xfrm>
          <a:off x="0" y="0"/>
          <a:ext cx="0" cy="0"/>
          <a:chOff x="0" y="0"/>
          <a:chExt cx="0" cy="0"/>
        </a:xfrm>
      </p:grpSpPr>
      <p:sp>
        <p:nvSpPr>
          <p:cNvPr id="91" name="Google Shape;91;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A6192E"/>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 name="Google Shape;92;p22"/>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9250" lvl="0" marL="457200" rtl="0" algn="l">
              <a:lnSpc>
                <a:spcPct val="90000"/>
              </a:lnSpc>
              <a:spcBef>
                <a:spcPts val="800"/>
              </a:spcBef>
              <a:spcAft>
                <a:spcPts val="0"/>
              </a:spcAft>
              <a:buSzPts val="1900"/>
              <a:buChar char="o"/>
              <a:defRPr sz="2400"/>
            </a:lvl1pPr>
            <a:lvl2pPr indent="-361950" lvl="1" marL="914400" rtl="0" algn="l">
              <a:lnSpc>
                <a:spcPct val="90000"/>
              </a:lnSpc>
              <a:spcBef>
                <a:spcPts val="400"/>
              </a:spcBef>
              <a:spcAft>
                <a:spcPts val="0"/>
              </a:spcAft>
              <a:buSzPts val="2100"/>
              <a:buChar char="•"/>
              <a:defRPr sz="2100"/>
            </a:lvl2pPr>
            <a:lvl3pPr indent="-342900" lvl="2" marL="1371600" rtl="0" algn="l">
              <a:lnSpc>
                <a:spcPct val="90000"/>
              </a:lnSpc>
              <a:spcBef>
                <a:spcPts val="400"/>
              </a:spcBef>
              <a:spcAft>
                <a:spcPts val="0"/>
              </a:spcAft>
              <a:buSzPts val="1800"/>
              <a:buChar char="▪"/>
              <a:defRPr sz="1800"/>
            </a:lvl3pPr>
            <a:lvl4pPr indent="-323850" lvl="3" marL="1828800" rtl="0" algn="l">
              <a:lnSpc>
                <a:spcPct val="90000"/>
              </a:lnSpc>
              <a:spcBef>
                <a:spcPts val="400"/>
              </a:spcBef>
              <a:spcAft>
                <a:spcPts val="0"/>
              </a:spcAft>
              <a:buSzPts val="1500"/>
              <a:buChar char="✔"/>
              <a:defRPr sz="1500"/>
            </a:lvl4pPr>
            <a:lvl5pPr indent="-323850" lvl="4" marL="2286000" rtl="0" algn="l">
              <a:lnSpc>
                <a:spcPct val="90000"/>
              </a:lnSpc>
              <a:spcBef>
                <a:spcPts val="400"/>
              </a:spcBef>
              <a:spcAft>
                <a:spcPts val="0"/>
              </a:spcAft>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93" name="Google Shape;93;p2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000"/>
              <a:buNone/>
              <a:defRPr sz="1200"/>
            </a:lvl1pPr>
            <a:lvl2pPr indent="-228600" lvl="1" marL="914400" rtl="0" algn="l">
              <a:lnSpc>
                <a:spcPct val="90000"/>
              </a:lnSpc>
              <a:spcBef>
                <a:spcPts val="400"/>
              </a:spcBef>
              <a:spcAft>
                <a:spcPts val="0"/>
              </a:spcAft>
              <a:buSzPts val="1100"/>
              <a:buNone/>
              <a:defRPr sz="1100"/>
            </a:lvl2pPr>
            <a:lvl3pPr indent="-228600" lvl="2" marL="1371600" rtl="0" algn="l">
              <a:lnSpc>
                <a:spcPct val="90000"/>
              </a:lnSpc>
              <a:spcBef>
                <a:spcPts val="400"/>
              </a:spcBef>
              <a:spcAft>
                <a:spcPts val="0"/>
              </a:spcAft>
              <a:buSzPts val="900"/>
              <a:buNone/>
              <a:defRPr sz="900"/>
            </a:lvl3pPr>
            <a:lvl4pPr indent="-228600" lvl="3" marL="1828800" rtl="0" algn="l">
              <a:lnSpc>
                <a:spcPct val="90000"/>
              </a:lnSpc>
              <a:spcBef>
                <a:spcPts val="400"/>
              </a:spcBef>
              <a:spcAft>
                <a:spcPts val="0"/>
              </a:spcAft>
              <a:buSzPts val="800"/>
              <a:buNone/>
              <a:defRPr sz="800"/>
            </a:lvl4pPr>
            <a:lvl5pPr indent="-228600" lvl="4" marL="2286000" rtl="0" algn="l">
              <a:lnSpc>
                <a:spcPct val="90000"/>
              </a:lnSpc>
              <a:spcBef>
                <a:spcPts val="400"/>
              </a:spcBef>
              <a:spcAft>
                <a:spcPts val="0"/>
              </a:spcAft>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94" name="Google Shape;94;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 name="Shape 95"/>
        <p:cNvGrpSpPr/>
        <p:nvPr/>
      </p:nvGrpSpPr>
      <p:grpSpPr>
        <a:xfrm>
          <a:off x="0" y="0"/>
          <a:ext cx="0" cy="0"/>
          <a:chOff x="0" y="0"/>
          <a:chExt cx="0" cy="0"/>
        </a:xfrm>
      </p:grpSpPr>
      <p:sp>
        <p:nvSpPr>
          <p:cNvPr id="96" name="Google Shape;96;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A6192E"/>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7" name="Google Shape;97;p23"/>
          <p:cNvSpPr/>
          <p:nvPr>
            <p:ph idx="2" type="pic"/>
          </p:nvPr>
        </p:nvSpPr>
        <p:spPr>
          <a:xfrm>
            <a:off x="3887391" y="740569"/>
            <a:ext cx="4629300" cy="3655200"/>
          </a:xfrm>
          <a:prstGeom prst="rect">
            <a:avLst/>
          </a:prstGeom>
          <a:noFill/>
          <a:ln>
            <a:noFill/>
          </a:ln>
        </p:spPr>
      </p:sp>
      <p:sp>
        <p:nvSpPr>
          <p:cNvPr id="98" name="Google Shape;98;p2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SzPts val="1000"/>
              <a:buNone/>
              <a:defRPr sz="1200"/>
            </a:lvl1pPr>
            <a:lvl2pPr indent="-228600" lvl="1" marL="914400" rtl="0" algn="l">
              <a:lnSpc>
                <a:spcPct val="90000"/>
              </a:lnSpc>
              <a:spcBef>
                <a:spcPts val="400"/>
              </a:spcBef>
              <a:spcAft>
                <a:spcPts val="0"/>
              </a:spcAft>
              <a:buSzPts val="1100"/>
              <a:buNone/>
              <a:defRPr sz="1100"/>
            </a:lvl2pPr>
            <a:lvl3pPr indent="-228600" lvl="2" marL="1371600" rtl="0" algn="l">
              <a:lnSpc>
                <a:spcPct val="90000"/>
              </a:lnSpc>
              <a:spcBef>
                <a:spcPts val="400"/>
              </a:spcBef>
              <a:spcAft>
                <a:spcPts val="0"/>
              </a:spcAft>
              <a:buSzPts val="900"/>
              <a:buNone/>
              <a:defRPr sz="900"/>
            </a:lvl3pPr>
            <a:lvl4pPr indent="-228600" lvl="3" marL="1828800" rtl="0" algn="l">
              <a:lnSpc>
                <a:spcPct val="90000"/>
              </a:lnSpc>
              <a:spcBef>
                <a:spcPts val="400"/>
              </a:spcBef>
              <a:spcAft>
                <a:spcPts val="0"/>
              </a:spcAft>
              <a:buSzPts val="800"/>
              <a:buNone/>
              <a:defRPr sz="800"/>
            </a:lvl4pPr>
            <a:lvl5pPr indent="-228600" lvl="4" marL="2286000" rtl="0" algn="l">
              <a:lnSpc>
                <a:spcPct val="90000"/>
              </a:lnSpc>
              <a:spcBef>
                <a:spcPts val="400"/>
              </a:spcBef>
              <a:spcAft>
                <a:spcPts val="0"/>
              </a:spcAft>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99" name="Google Shape;99;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21.xml"/><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6192E"/>
              </a:buClr>
              <a:buSzPts val="3300"/>
              <a:buFont typeface="Calibri"/>
              <a:buNone/>
              <a:defRPr b="0" i="0" sz="3300" u="none" cap="none" strike="noStrike">
                <a:solidFill>
                  <a:srgbClr val="A6192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rgbClr val="A6192E"/>
              </a:buClr>
              <a:buSzPts val="1700"/>
              <a:buFont typeface="Courier New"/>
              <a:buChar char="o"/>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rgbClr val="A6192E"/>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rgbClr val="A6192E"/>
              </a:buClr>
              <a:buSzPts val="1500"/>
              <a:buFont typeface="Noto Sans Symbols"/>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rgbClr val="A6192E"/>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rgbClr val="A6192E"/>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57" name="Google Shape;57;p14"/>
          <p:cNvCxnSpPr/>
          <p:nvPr/>
        </p:nvCxnSpPr>
        <p:spPr>
          <a:xfrm rot="10800000">
            <a:off x="-96" y="4857750"/>
            <a:ext cx="6738600" cy="0"/>
          </a:xfrm>
          <a:prstGeom prst="straightConnector1">
            <a:avLst/>
          </a:prstGeom>
          <a:solidFill>
            <a:schemeClr val="accent1"/>
          </a:solidFill>
          <a:ln cap="flat" cmpd="sng" w="9525">
            <a:solidFill>
              <a:srgbClr val="BB0000"/>
            </a:solidFill>
            <a:prstDash val="solid"/>
            <a:round/>
            <a:headEnd len="sm" w="sm" type="none"/>
            <a:tailEnd len="sm" w="sm" type="none"/>
          </a:ln>
        </p:spPr>
      </p:cxnSp>
      <p:pic>
        <p:nvPicPr>
          <p:cNvPr id="58" name="Google Shape;58;p14"/>
          <p:cNvPicPr preferRelativeResize="0"/>
          <p:nvPr/>
        </p:nvPicPr>
        <p:blipFill rotWithShape="1">
          <a:blip r:embed="rId1">
            <a:alphaModFix/>
          </a:blip>
          <a:srcRect b="0" l="0" r="0" t="0"/>
          <a:stretch/>
        </p:blipFill>
        <p:spPr>
          <a:xfrm>
            <a:off x="6912113" y="4418365"/>
            <a:ext cx="2128220" cy="637795"/>
          </a:xfrm>
          <a:prstGeom prst="rect">
            <a:avLst/>
          </a:prstGeom>
          <a:noFill/>
          <a:ln>
            <a:noFill/>
          </a:ln>
        </p:spPr>
      </p:pic>
      <p:sp>
        <p:nvSpPr>
          <p:cNvPr id="59" name="Google Shape;59;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6.png"/><Relationship Id="rId6" Type="http://schemas.openxmlformats.org/officeDocument/2006/relationships/image" Target="../media/image15.jpg"/><Relationship Id="rId7" Type="http://schemas.openxmlformats.org/officeDocument/2006/relationships/image" Target="../media/image5.png"/><Relationship Id="rId8"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rgbClr val="A6192E"/>
              </a:buClr>
              <a:buSzPts val="3000"/>
              <a:buFont typeface="Calibri"/>
              <a:buNone/>
            </a:pPr>
            <a:r>
              <a:rPr lang="en" sz="3600">
                <a:solidFill>
                  <a:srgbClr val="A6192E"/>
                </a:solidFill>
                <a:latin typeface="Calibri"/>
                <a:ea typeface="Calibri"/>
                <a:cs typeface="Calibri"/>
                <a:sym typeface="Calibri"/>
              </a:rPr>
              <a:t>US </a:t>
            </a:r>
            <a:r>
              <a:rPr lang="en" sz="3600">
                <a:solidFill>
                  <a:srgbClr val="A6192E"/>
                </a:solidFill>
                <a:latin typeface="Calibri"/>
                <a:ea typeface="Calibri"/>
                <a:cs typeface="Calibri"/>
                <a:sym typeface="Calibri"/>
              </a:rPr>
              <a:t>Ignite</a:t>
            </a:r>
            <a:r>
              <a:rPr lang="en" sz="3600">
                <a:solidFill>
                  <a:srgbClr val="A6192E"/>
                </a:solidFill>
                <a:latin typeface="Calibri"/>
                <a:ea typeface="Calibri"/>
                <a:cs typeface="Calibri"/>
                <a:sym typeface="Calibri"/>
              </a:rPr>
              <a:t> – Fort Carson</a:t>
            </a:r>
            <a:endParaRPr sz="3600"/>
          </a:p>
          <a:p>
            <a:pPr indent="0" lvl="0" marL="0" rtl="0" algn="ctr">
              <a:spcBef>
                <a:spcPts val="0"/>
              </a:spcBef>
              <a:spcAft>
                <a:spcPts val="0"/>
              </a:spcAft>
              <a:buClr>
                <a:schemeClr val="dk1"/>
              </a:buClr>
              <a:buSzPts val="1800"/>
              <a:buFont typeface="Calibri"/>
              <a:buNone/>
            </a:pPr>
            <a:r>
              <a:rPr lang="en" sz="2400">
                <a:latin typeface="Calibri"/>
                <a:ea typeface="Calibri"/>
                <a:cs typeface="Calibri"/>
                <a:sym typeface="Calibri"/>
              </a:rPr>
              <a:t>Fall 2022 Mid-Term Presentation</a:t>
            </a:r>
            <a:endParaRPr/>
          </a:p>
        </p:txBody>
      </p:sp>
      <p:sp>
        <p:nvSpPr>
          <p:cNvPr id="105" name="Google Shape;105;p24"/>
          <p:cNvSpPr txBox="1"/>
          <p:nvPr>
            <p:ph idx="1" type="subTitle"/>
          </p:nvPr>
        </p:nvSpPr>
        <p:spPr>
          <a:xfrm>
            <a:off x="1974750" y="3046775"/>
            <a:ext cx="5498700" cy="79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688"/>
              <a:buNone/>
            </a:pPr>
            <a:r>
              <a:rPr lang="en" sz="1837">
                <a:solidFill>
                  <a:srgbClr val="000000"/>
                </a:solidFill>
                <a:latin typeface="Calibri"/>
                <a:ea typeface="Calibri"/>
                <a:cs typeface="Calibri"/>
                <a:sym typeface="Calibri"/>
              </a:rPr>
              <a:t>Jonathan Wang, Yachen Guo, Ananya Raghupathy, Chengyuan Zhang, Satvik Kumar, Adithi Reddy Kallem</a:t>
            </a:r>
            <a:endParaRPr sz="1837">
              <a:solidFill>
                <a:srgbClr val="000000"/>
              </a:solidFill>
              <a:latin typeface="Calibri"/>
              <a:ea typeface="Calibri"/>
              <a:cs typeface="Calibri"/>
              <a:sym typeface="Calibri"/>
            </a:endParaRPr>
          </a:p>
          <a:p>
            <a:pPr indent="0" lvl="0" marL="0" rtl="0" algn="ctr">
              <a:spcBef>
                <a:spcPts val="0"/>
              </a:spcBef>
              <a:spcAft>
                <a:spcPts val="0"/>
              </a:spcAft>
              <a:buSzPts val="688"/>
              <a:buNone/>
            </a:pPr>
            <a:r>
              <a:t/>
            </a:r>
            <a:endParaRPr sz="175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6192E"/>
              </a:buClr>
              <a:buSzPts val="3300"/>
              <a:buFont typeface="Calibri"/>
              <a:buNone/>
            </a:pPr>
            <a:r>
              <a:rPr lang="en"/>
              <a:t>Prior Work</a:t>
            </a:r>
            <a:endParaRPr/>
          </a:p>
        </p:txBody>
      </p:sp>
      <p:sp>
        <p:nvSpPr>
          <p:cNvPr id="182" name="Google Shape;182;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83" name="Google Shape;183;p33"/>
          <p:cNvSpPr txBox="1"/>
          <p:nvPr/>
        </p:nvSpPr>
        <p:spPr>
          <a:xfrm>
            <a:off x="471500" y="1083475"/>
            <a:ext cx="3550800" cy="32634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None/>
            </a:pPr>
            <a:r>
              <a:rPr b="1" lang="en" sz="1600">
                <a:latin typeface="Calibri"/>
                <a:ea typeface="Calibri"/>
                <a:cs typeface="Calibri"/>
                <a:sym typeface="Calibri"/>
              </a:rPr>
              <a:t>Fall</a:t>
            </a:r>
            <a:r>
              <a:rPr b="1" lang="en" sz="1600">
                <a:solidFill>
                  <a:srgbClr val="000000"/>
                </a:solidFill>
                <a:latin typeface="Calibri"/>
                <a:ea typeface="Calibri"/>
                <a:cs typeface="Calibri"/>
                <a:sym typeface="Calibri"/>
              </a:rPr>
              <a:t> 2021 Capstone Team</a:t>
            </a:r>
            <a:endParaRPr b="1" sz="1600">
              <a:solidFill>
                <a:srgbClr val="000000"/>
              </a:solidFill>
              <a:latin typeface="Calibri"/>
              <a:ea typeface="Calibri"/>
              <a:cs typeface="Calibri"/>
              <a:sym typeface="Calibri"/>
            </a:endParaRPr>
          </a:p>
          <a:p>
            <a:pPr indent="-222250" lvl="1" marL="520700" rtl="0" algn="l">
              <a:lnSpc>
                <a:spcPct val="150000"/>
              </a:lnSpc>
              <a:spcBef>
                <a:spcPts val="400"/>
              </a:spcBef>
              <a:spcAft>
                <a:spcPts val="0"/>
              </a:spcAft>
              <a:buClr>
                <a:srgbClr val="A6192E"/>
              </a:buClr>
              <a:buSzPts val="2100"/>
              <a:buChar char="○"/>
            </a:pPr>
            <a:r>
              <a:rPr lang="en" sz="1800">
                <a:solidFill>
                  <a:srgbClr val="000000"/>
                </a:solidFill>
                <a:latin typeface="Calibri"/>
                <a:ea typeface="Calibri"/>
                <a:cs typeface="Calibri"/>
                <a:sym typeface="Calibri"/>
              </a:rPr>
              <a:t>Data Exploration</a:t>
            </a:r>
            <a:endParaRPr sz="1800">
              <a:solidFill>
                <a:srgbClr val="000000"/>
              </a:solidFill>
              <a:latin typeface="Calibri"/>
              <a:ea typeface="Calibri"/>
              <a:cs typeface="Calibri"/>
              <a:sym typeface="Calibri"/>
            </a:endParaRPr>
          </a:p>
          <a:p>
            <a:pPr indent="-158750" lvl="2" marL="863600" rtl="0" algn="l">
              <a:lnSpc>
                <a:spcPct val="150000"/>
              </a:lnSpc>
              <a:spcBef>
                <a:spcPts val="0"/>
              </a:spcBef>
              <a:spcAft>
                <a:spcPts val="0"/>
              </a:spcAft>
              <a:buClr>
                <a:srgbClr val="A6192E"/>
              </a:buClr>
              <a:buSzPts val="1100"/>
              <a:buFont typeface="Noto Sans Symbols"/>
              <a:buChar char="●"/>
            </a:pPr>
            <a:r>
              <a:rPr lang="en" sz="1800">
                <a:solidFill>
                  <a:srgbClr val="000000"/>
                </a:solidFill>
                <a:latin typeface="Calibri"/>
                <a:ea typeface="Calibri"/>
                <a:cs typeface="Calibri"/>
                <a:sym typeface="Calibri"/>
              </a:rPr>
              <a:t>Incidents data</a:t>
            </a:r>
            <a:endParaRPr sz="1800">
              <a:latin typeface="Calibri"/>
              <a:ea typeface="Calibri"/>
              <a:cs typeface="Calibri"/>
              <a:sym typeface="Calibri"/>
            </a:endParaRPr>
          </a:p>
          <a:p>
            <a:pPr indent="-158750" lvl="2" marL="863600" rtl="0" algn="l">
              <a:lnSpc>
                <a:spcPct val="150000"/>
              </a:lnSpc>
              <a:spcBef>
                <a:spcPts val="0"/>
              </a:spcBef>
              <a:spcAft>
                <a:spcPts val="0"/>
              </a:spcAft>
              <a:buClr>
                <a:srgbClr val="A6192E"/>
              </a:buClr>
              <a:buSzPts val="1100"/>
              <a:buFont typeface="Noto Sans Symbols"/>
              <a:buChar char="●"/>
            </a:pPr>
            <a:r>
              <a:rPr lang="en" sz="1800">
                <a:solidFill>
                  <a:srgbClr val="000000"/>
                </a:solidFill>
                <a:latin typeface="Calibri"/>
                <a:ea typeface="Calibri"/>
                <a:cs typeface="Calibri"/>
                <a:sym typeface="Calibri"/>
              </a:rPr>
              <a:t>Weather data</a:t>
            </a:r>
            <a:endParaRPr sz="1800">
              <a:solidFill>
                <a:srgbClr val="000000"/>
              </a:solidFill>
              <a:latin typeface="Calibri"/>
              <a:ea typeface="Calibri"/>
              <a:cs typeface="Calibri"/>
              <a:sym typeface="Calibri"/>
            </a:endParaRPr>
          </a:p>
          <a:p>
            <a:pPr indent="-203200" lvl="1" marL="520700" rtl="0" algn="l">
              <a:lnSpc>
                <a:spcPct val="150000"/>
              </a:lnSpc>
              <a:spcBef>
                <a:spcPts val="800"/>
              </a:spcBef>
              <a:spcAft>
                <a:spcPts val="0"/>
              </a:spcAft>
              <a:buClr>
                <a:srgbClr val="A6192E"/>
              </a:buClr>
              <a:buSzPts val="1800"/>
              <a:buFont typeface="Courier New"/>
              <a:buChar char="○"/>
            </a:pPr>
            <a:r>
              <a:rPr lang="en" sz="1800">
                <a:solidFill>
                  <a:srgbClr val="000000"/>
                </a:solidFill>
                <a:latin typeface="Calibri"/>
                <a:ea typeface="Calibri"/>
                <a:cs typeface="Calibri"/>
                <a:sym typeface="Calibri"/>
              </a:rPr>
              <a:t>Developed User Stories</a:t>
            </a:r>
            <a:endParaRPr sz="1800">
              <a:solidFill>
                <a:srgbClr val="000000"/>
              </a:solidFill>
              <a:latin typeface="Calibri"/>
              <a:ea typeface="Calibri"/>
              <a:cs typeface="Calibri"/>
              <a:sym typeface="Calibri"/>
            </a:endParaRPr>
          </a:p>
          <a:p>
            <a:pPr indent="-203200" lvl="1" marL="520700" rtl="0" algn="l">
              <a:lnSpc>
                <a:spcPct val="150000"/>
              </a:lnSpc>
              <a:spcBef>
                <a:spcPts val="400"/>
              </a:spcBef>
              <a:spcAft>
                <a:spcPts val="0"/>
              </a:spcAft>
              <a:buClr>
                <a:srgbClr val="A6192E"/>
              </a:buClr>
              <a:buSzPts val="1800"/>
              <a:buFont typeface="Courier New"/>
              <a:buChar char="○"/>
            </a:pPr>
            <a:r>
              <a:rPr lang="en" sz="1800">
                <a:solidFill>
                  <a:srgbClr val="000000"/>
                </a:solidFill>
                <a:latin typeface="Calibri"/>
                <a:ea typeface="Calibri"/>
                <a:cs typeface="Calibri"/>
                <a:sym typeface="Calibri"/>
              </a:rPr>
              <a:t>Identified Predictive Models for congestion</a:t>
            </a:r>
            <a:endParaRPr sz="1800">
              <a:solidFill>
                <a:srgbClr val="000000"/>
              </a:solidFill>
              <a:latin typeface="Calibri"/>
              <a:ea typeface="Calibri"/>
              <a:cs typeface="Calibri"/>
              <a:sym typeface="Calibri"/>
            </a:endParaRPr>
          </a:p>
          <a:p>
            <a:pPr indent="0" lvl="0" marL="0" rtl="0" algn="l">
              <a:lnSpc>
                <a:spcPct val="150000"/>
              </a:lnSpc>
              <a:spcBef>
                <a:spcPts val="800"/>
              </a:spcBef>
              <a:spcAft>
                <a:spcPts val="0"/>
              </a:spcAft>
              <a:buNone/>
            </a:pPr>
            <a:r>
              <a:t/>
            </a:r>
            <a:endParaRPr sz="1800">
              <a:solidFill>
                <a:srgbClr val="000000"/>
              </a:solidFill>
              <a:latin typeface="Calibri"/>
              <a:ea typeface="Calibri"/>
              <a:cs typeface="Calibri"/>
              <a:sym typeface="Calibri"/>
            </a:endParaRPr>
          </a:p>
        </p:txBody>
      </p:sp>
      <p:pic>
        <p:nvPicPr>
          <p:cNvPr id="184" name="Google Shape;184;p33"/>
          <p:cNvPicPr preferRelativeResize="0"/>
          <p:nvPr/>
        </p:nvPicPr>
        <p:blipFill rotWithShape="1">
          <a:blip r:embed="rId3">
            <a:alphaModFix/>
          </a:blip>
          <a:srcRect b="0" l="12930" r="13056" t="0"/>
          <a:stretch/>
        </p:blipFill>
        <p:spPr>
          <a:xfrm>
            <a:off x="4102275" y="1058600"/>
            <a:ext cx="4666600" cy="30263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6192E"/>
              </a:buClr>
              <a:buSzPts val="3300"/>
              <a:buFont typeface="Calibri"/>
              <a:buNone/>
            </a:pPr>
            <a:r>
              <a:rPr lang="en"/>
              <a:t>Our Objective</a:t>
            </a:r>
            <a:r>
              <a:rPr lang="en"/>
              <a:t> </a:t>
            </a:r>
            <a:endParaRPr/>
          </a:p>
        </p:txBody>
      </p:sp>
      <p:sp>
        <p:nvSpPr>
          <p:cNvPr id="190" name="Google Shape;190;p34"/>
          <p:cNvSpPr txBox="1"/>
          <p:nvPr>
            <p:ph idx="1" type="body"/>
          </p:nvPr>
        </p:nvSpPr>
        <p:spPr>
          <a:xfrm>
            <a:off x="747600" y="3662670"/>
            <a:ext cx="7886700" cy="9765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1200"/>
              </a:spcBef>
              <a:spcAft>
                <a:spcPts val="0"/>
              </a:spcAft>
              <a:buSzPts val="1500"/>
              <a:buNone/>
            </a:pPr>
            <a:r>
              <a:rPr i="1" lang="en" sz="1500"/>
              <a:t>How can we implement an informed model to create a road-safety metric to help guide the decision of: closing the base early, delaying the opening of the base, or closing the base for the day?</a:t>
            </a:r>
            <a:endParaRPr i="1" sz="1500"/>
          </a:p>
          <a:p>
            <a:pPr indent="0" lvl="0" marL="0" rtl="0" algn="ctr">
              <a:lnSpc>
                <a:spcPct val="90000"/>
              </a:lnSpc>
              <a:spcBef>
                <a:spcPts val="1200"/>
              </a:spcBef>
              <a:spcAft>
                <a:spcPts val="0"/>
              </a:spcAft>
              <a:buSzPts val="1500"/>
              <a:buNone/>
            </a:pPr>
            <a:r>
              <a:t/>
            </a:r>
            <a:endParaRPr sz="1500"/>
          </a:p>
        </p:txBody>
      </p:sp>
      <p:sp>
        <p:nvSpPr>
          <p:cNvPr id="191" name="Google Shape;191;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92" name="Google Shape;192;p34"/>
          <p:cNvPicPr preferRelativeResize="0"/>
          <p:nvPr/>
        </p:nvPicPr>
        <p:blipFill rotWithShape="1">
          <a:blip r:embed="rId3">
            <a:alphaModFix/>
          </a:blip>
          <a:srcRect b="4076" l="0" r="0" t="0"/>
          <a:stretch/>
        </p:blipFill>
        <p:spPr>
          <a:xfrm>
            <a:off x="1450925" y="1179240"/>
            <a:ext cx="3044887" cy="2140438"/>
          </a:xfrm>
          <a:prstGeom prst="rect">
            <a:avLst/>
          </a:prstGeom>
          <a:noFill/>
          <a:ln>
            <a:noFill/>
          </a:ln>
        </p:spPr>
      </p:pic>
      <p:pic>
        <p:nvPicPr>
          <p:cNvPr id="193" name="Google Shape;193;p34"/>
          <p:cNvPicPr preferRelativeResize="0"/>
          <p:nvPr/>
        </p:nvPicPr>
        <p:blipFill>
          <a:blip r:embed="rId4">
            <a:alphaModFix/>
          </a:blip>
          <a:stretch>
            <a:fillRect/>
          </a:stretch>
        </p:blipFill>
        <p:spPr>
          <a:xfrm>
            <a:off x="5219488" y="1023163"/>
            <a:ext cx="2452612" cy="24526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Client Deliverables</a:t>
            </a:r>
            <a:endParaRPr/>
          </a:p>
        </p:txBody>
      </p:sp>
      <p:sp>
        <p:nvSpPr>
          <p:cNvPr id="199" name="Google Shape;199;p35"/>
          <p:cNvSpPr txBox="1"/>
          <p:nvPr>
            <p:ph idx="1" type="body"/>
          </p:nvPr>
        </p:nvSpPr>
        <p:spPr>
          <a:xfrm>
            <a:off x="628650" y="1268044"/>
            <a:ext cx="7886700" cy="32634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SzPts val="1500"/>
              <a:buAutoNum type="arabicPeriod"/>
            </a:pPr>
            <a:r>
              <a:rPr lang="en"/>
              <a:t>Define a </a:t>
            </a:r>
            <a:r>
              <a:rPr lang="en"/>
              <a:t>Safety Metric for each road:</a:t>
            </a:r>
            <a:endParaRPr/>
          </a:p>
          <a:p>
            <a:pPr indent="-317500" lvl="1" marL="914400" rtl="0" algn="l">
              <a:lnSpc>
                <a:spcPct val="150000"/>
              </a:lnSpc>
              <a:spcBef>
                <a:spcPts val="0"/>
              </a:spcBef>
              <a:spcAft>
                <a:spcPts val="0"/>
              </a:spcAft>
              <a:buSzPts val="1400"/>
              <a:buAutoNum type="alphaLcPeriod"/>
            </a:pPr>
            <a:r>
              <a:rPr lang="en"/>
              <a:t>Black (Extreme Risk) </a:t>
            </a:r>
            <a:endParaRPr/>
          </a:p>
          <a:p>
            <a:pPr indent="-317500" lvl="1" marL="914400" rtl="0" algn="l">
              <a:lnSpc>
                <a:spcPct val="150000"/>
              </a:lnSpc>
              <a:spcBef>
                <a:spcPts val="0"/>
              </a:spcBef>
              <a:spcAft>
                <a:spcPts val="0"/>
              </a:spcAft>
              <a:buSzPts val="1400"/>
              <a:buAutoNum type="alphaLcPeriod"/>
            </a:pPr>
            <a:r>
              <a:rPr lang="en"/>
              <a:t>Red (High Risk) </a:t>
            </a:r>
            <a:endParaRPr/>
          </a:p>
          <a:p>
            <a:pPr indent="-317500" lvl="1" marL="914400" rtl="0" algn="l">
              <a:lnSpc>
                <a:spcPct val="150000"/>
              </a:lnSpc>
              <a:spcBef>
                <a:spcPts val="0"/>
              </a:spcBef>
              <a:spcAft>
                <a:spcPts val="0"/>
              </a:spcAft>
              <a:buSzPts val="1400"/>
              <a:buAutoNum type="alphaLcPeriod"/>
            </a:pPr>
            <a:r>
              <a:rPr lang="en"/>
              <a:t>Amber (Medium Risk) </a:t>
            </a:r>
            <a:endParaRPr/>
          </a:p>
          <a:p>
            <a:pPr indent="-317500" lvl="1" marL="914400" rtl="0" algn="l">
              <a:lnSpc>
                <a:spcPct val="150000"/>
              </a:lnSpc>
              <a:spcBef>
                <a:spcPts val="0"/>
              </a:spcBef>
              <a:spcAft>
                <a:spcPts val="0"/>
              </a:spcAft>
              <a:buSzPts val="1400"/>
              <a:buAutoNum type="alphaLcPeriod"/>
            </a:pPr>
            <a:r>
              <a:rPr lang="en"/>
              <a:t>Green (Low Risk)</a:t>
            </a:r>
            <a:endParaRPr/>
          </a:p>
          <a:p>
            <a:pPr indent="-323850" lvl="0" marL="457200" rtl="0" algn="l">
              <a:lnSpc>
                <a:spcPct val="150000"/>
              </a:lnSpc>
              <a:spcBef>
                <a:spcPts val="0"/>
              </a:spcBef>
              <a:spcAft>
                <a:spcPts val="0"/>
              </a:spcAft>
              <a:buSzPts val="1500"/>
              <a:buAutoNum type="arabicPeriod"/>
            </a:pPr>
            <a:r>
              <a:rPr lang="en"/>
              <a:t>Classifier Model</a:t>
            </a:r>
            <a:endParaRPr/>
          </a:p>
          <a:p>
            <a:pPr indent="-323850" lvl="0" marL="457200" rtl="0" algn="l">
              <a:lnSpc>
                <a:spcPct val="150000"/>
              </a:lnSpc>
              <a:spcBef>
                <a:spcPts val="0"/>
              </a:spcBef>
              <a:spcAft>
                <a:spcPts val="0"/>
              </a:spcAft>
              <a:buSzPts val="1500"/>
              <a:buAutoNum type="arabicPeriod"/>
            </a:pPr>
            <a:r>
              <a:rPr lang="en"/>
              <a:t>Map/Dashboard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Agile Approach</a:t>
            </a:r>
            <a:endParaRPr/>
          </a:p>
        </p:txBody>
      </p:sp>
      <p:sp>
        <p:nvSpPr>
          <p:cNvPr id="205" name="Google Shape;205;p36"/>
          <p:cNvSpPr txBox="1"/>
          <p:nvPr/>
        </p:nvSpPr>
        <p:spPr>
          <a:xfrm>
            <a:off x="568740" y="1849849"/>
            <a:ext cx="3924900" cy="1573800"/>
          </a:xfrm>
          <a:prstGeom prst="rect">
            <a:avLst/>
          </a:prstGeom>
          <a:noFill/>
          <a:ln>
            <a:noFill/>
          </a:ln>
        </p:spPr>
        <p:txBody>
          <a:bodyPr anchorCtr="0" anchor="t" bIns="34275" lIns="68575" spcFirstLastPara="1" rIns="68575" wrap="square" tIns="34275">
            <a:noAutofit/>
          </a:bodyPr>
          <a:lstStyle/>
          <a:p>
            <a:pPr indent="-368300" lvl="0" marL="457200" rtl="0" algn="l">
              <a:spcBef>
                <a:spcPts val="0"/>
              </a:spcBef>
              <a:spcAft>
                <a:spcPts val="0"/>
              </a:spcAft>
              <a:buClr>
                <a:srgbClr val="000000"/>
              </a:buClr>
              <a:buSzPts val="2200"/>
              <a:buFont typeface="Calibri"/>
              <a:buAutoNum type="arabicPeriod"/>
            </a:pPr>
            <a:r>
              <a:rPr lang="en" sz="2200">
                <a:solidFill>
                  <a:srgbClr val="000000"/>
                </a:solidFill>
                <a:latin typeface="Calibri"/>
                <a:ea typeface="Calibri"/>
                <a:cs typeface="Calibri"/>
                <a:sym typeface="Calibri"/>
              </a:rPr>
              <a:t>Understanding the scope</a:t>
            </a:r>
            <a:endParaRPr sz="2200">
              <a:solidFill>
                <a:srgbClr val="000000"/>
              </a:solidFill>
              <a:latin typeface="Calibri"/>
              <a:ea typeface="Calibri"/>
              <a:cs typeface="Calibri"/>
              <a:sym typeface="Calibri"/>
            </a:endParaRPr>
          </a:p>
          <a:p>
            <a:pPr indent="-368300" lvl="0" marL="457200" rtl="0" algn="l">
              <a:spcBef>
                <a:spcPts val="1000"/>
              </a:spcBef>
              <a:spcAft>
                <a:spcPts val="0"/>
              </a:spcAft>
              <a:buSzPts val="2200"/>
              <a:buFont typeface="Calibri"/>
              <a:buAutoNum type="arabicPeriod"/>
            </a:pPr>
            <a:r>
              <a:rPr lang="en" sz="2200">
                <a:solidFill>
                  <a:schemeClr val="dk1"/>
                </a:solidFill>
                <a:latin typeface="Calibri"/>
                <a:ea typeface="Calibri"/>
                <a:cs typeface="Calibri"/>
                <a:sym typeface="Calibri"/>
              </a:rPr>
              <a:t>Narrowing the problem </a:t>
            </a:r>
            <a:endParaRPr sz="2200">
              <a:solidFill>
                <a:schemeClr val="dk1"/>
              </a:solidFill>
              <a:latin typeface="Calibri"/>
              <a:ea typeface="Calibri"/>
              <a:cs typeface="Calibri"/>
              <a:sym typeface="Calibri"/>
            </a:endParaRPr>
          </a:p>
          <a:p>
            <a:pPr indent="-368300" lvl="0" marL="457200" rtl="0" algn="l">
              <a:spcBef>
                <a:spcPts val="1000"/>
              </a:spcBef>
              <a:spcAft>
                <a:spcPts val="0"/>
              </a:spcAft>
              <a:buClr>
                <a:schemeClr val="dk1"/>
              </a:buClr>
              <a:buSzPts val="2200"/>
              <a:buFont typeface="Calibri"/>
              <a:buAutoNum type="arabicPeriod"/>
            </a:pPr>
            <a:r>
              <a:rPr lang="en" sz="2200">
                <a:solidFill>
                  <a:schemeClr val="dk1"/>
                </a:solidFill>
                <a:latin typeface="Calibri"/>
                <a:ea typeface="Calibri"/>
                <a:cs typeface="Calibri"/>
                <a:sym typeface="Calibri"/>
              </a:rPr>
              <a:t>Potential Solutions</a:t>
            </a:r>
            <a:endParaRPr sz="2200">
              <a:solidFill>
                <a:schemeClr val="dk1"/>
              </a:solidFill>
              <a:latin typeface="Calibri"/>
              <a:ea typeface="Calibri"/>
              <a:cs typeface="Calibri"/>
              <a:sym typeface="Calibri"/>
            </a:endParaRPr>
          </a:p>
          <a:p>
            <a:pPr indent="-368300" lvl="0" marL="457200" rtl="0" algn="l">
              <a:spcBef>
                <a:spcPts val="1000"/>
              </a:spcBef>
              <a:spcAft>
                <a:spcPts val="0"/>
              </a:spcAft>
              <a:buClr>
                <a:schemeClr val="dk1"/>
              </a:buClr>
              <a:buSzPts val="2200"/>
              <a:buFont typeface="Calibri"/>
              <a:buAutoNum type="arabicPeriod"/>
            </a:pPr>
            <a:r>
              <a:rPr lang="en" sz="2200">
                <a:solidFill>
                  <a:schemeClr val="dk1"/>
                </a:solidFill>
                <a:latin typeface="Calibri"/>
                <a:ea typeface="Calibri"/>
                <a:cs typeface="Calibri"/>
                <a:sym typeface="Calibri"/>
              </a:rPr>
              <a:t>Review and Refine</a:t>
            </a:r>
            <a:endParaRPr sz="2200">
              <a:solidFill>
                <a:schemeClr val="dk1"/>
              </a:solidFill>
              <a:latin typeface="Calibri"/>
              <a:ea typeface="Calibri"/>
              <a:cs typeface="Calibri"/>
              <a:sym typeface="Calibri"/>
            </a:endParaRPr>
          </a:p>
          <a:p>
            <a:pPr indent="0" lvl="0" marL="457200" rtl="0" algn="l">
              <a:spcBef>
                <a:spcPts val="1000"/>
              </a:spcBef>
              <a:spcAft>
                <a:spcPts val="0"/>
              </a:spcAft>
              <a:buNone/>
            </a:pPr>
            <a:r>
              <a:t/>
            </a:r>
            <a:endParaRPr sz="2200">
              <a:solidFill>
                <a:srgbClr val="000000"/>
              </a:solidFill>
              <a:latin typeface="Calibri"/>
              <a:ea typeface="Calibri"/>
              <a:cs typeface="Calibri"/>
              <a:sym typeface="Calibri"/>
            </a:endParaRPr>
          </a:p>
          <a:p>
            <a:pPr indent="0" lvl="0" marL="177800" rtl="0" algn="l">
              <a:spcBef>
                <a:spcPts val="1000"/>
              </a:spcBef>
              <a:spcAft>
                <a:spcPts val="0"/>
              </a:spcAft>
              <a:buNone/>
            </a:pPr>
            <a:r>
              <a:t/>
            </a:r>
            <a:endParaRPr sz="2100">
              <a:solidFill>
                <a:srgbClr val="000000"/>
              </a:solidFill>
              <a:latin typeface="Calibri"/>
              <a:ea typeface="Calibri"/>
              <a:cs typeface="Calibri"/>
              <a:sym typeface="Calibri"/>
            </a:endParaRPr>
          </a:p>
          <a:p>
            <a:pPr indent="0" lvl="0" marL="177800" rtl="0" algn="l">
              <a:spcBef>
                <a:spcPts val="1200"/>
              </a:spcBef>
              <a:spcAft>
                <a:spcPts val="1200"/>
              </a:spcAft>
              <a:buNone/>
            </a:pPr>
            <a:r>
              <a:t/>
            </a:r>
            <a:endParaRPr sz="2100">
              <a:solidFill>
                <a:srgbClr val="000000"/>
              </a:solidFill>
              <a:latin typeface="Calibri"/>
              <a:ea typeface="Calibri"/>
              <a:cs typeface="Calibri"/>
              <a:sym typeface="Calibri"/>
            </a:endParaRPr>
          </a:p>
        </p:txBody>
      </p:sp>
      <p:pic>
        <p:nvPicPr>
          <p:cNvPr id="206" name="Google Shape;206;p36"/>
          <p:cNvPicPr preferRelativeResize="0"/>
          <p:nvPr/>
        </p:nvPicPr>
        <p:blipFill rotWithShape="1">
          <a:blip r:embed="rId3">
            <a:alphaModFix/>
          </a:blip>
          <a:srcRect b="0" l="11035" r="5429" t="0"/>
          <a:stretch/>
        </p:blipFill>
        <p:spPr>
          <a:xfrm>
            <a:off x="4493650" y="1443250"/>
            <a:ext cx="3924902" cy="2642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419950" y="18789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Progress </a:t>
            </a:r>
            <a:endParaRPr/>
          </a:p>
        </p:txBody>
      </p:sp>
      <p:pic>
        <p:nvPicPr>
          <p:cNvPr id="212" name="Google Shape;212;p37"/>
          <p:cNvPicPr preferRelativeResize="0"/>
          <p:nvPr/>
        </p:nvPicPr>
        <p:blipFill>
          <a:blip r:embed="rId3">
            <a:alphaModFix/>
          </a:blip>
          <a:stretch>
            <a:fillRect/>
          </a:stretch>
        </p:blipFill>
        <p:spPr>
          <a:xfrm>
            <a:off x="152400" y="1182094"/>
            <a:ext cx="8839204" cy="30816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628650" y="20016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Sources</a:t>
            </a:r>
            <a:endParaRPr/>
          </a:p>
        </p:txBody>
      </p:sp>
      <p:graphicFrame>
        <p:nvGraphicFramePr>
          <p:cNvPr id="218" name="Google Shape;218;p38"/>
          <p:cNvGraphicFramePr/>
          <p:nvPr/>
        </p:nvGraphicFramePr>
        <p:xfrm>
          <a:off x="559300" y="1134875"/>
          <a:ext cx="3000000" cy="3000000"/>
        </p:xfrm>
        <a:graphic>
          <a:graphicData uri="http://schemas.openxmlformats.org/drawingml/2006/table">
            <a:tbl>
              <a:tblPr>
                <a:noFill/>
                <a:tableStyleId>{8B319301-2832-43ED-9ADB-FBBE1DE5926C}</a:tableStyleId>
              </a:tblPr>
              <a:tblGrid>
                <a:gridCol w="1152050"/>
                <a:gridCol w="1416175"/>
                <a:gridCol w="1398575"/>
                <a:gridCol w="1379000"/>
                <a:gridCol w="1354225"/>
                <a:gridCol w="1510900"/>
              </a:tblGrid>
              <a:tr h="668125">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200" u="none" cap="none" strike="noStrike"/>
                        <a:t>Open Weather</a:t>
                      </a:r>
                      <a:r>
                        <a:rPr lang="en" sz="1200" u="none" cap="none" strike="noStrike"/>
                        <a:t> </a:t>
                      </a:r>
                      <a:endParaRPr sz="12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200" u="none" cap="none" strike="noStrike"/>
                        <a:t>Waze for Cities</a:t>
                      </a:r>
                      <a:endParaRPr b="1" sz="12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Google Maps </a:t>
                      </a:r>
                      <a:r>
                        <a:rPr lang="en" sz="900" u="none" cap="none" strike="noStrike"/>
                        <a:t>(Distance Matrix) </a:t>
                      </a:r>
                      <a:endParaRPr sz="1200" u="none" cap="none" strike="noStrike"/>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Tom Tom</a:t>
                      </a:r>
                      <a:endParaRPr sz="1200" u="none" cap="none" strike="noStrike"/>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200" u="none" cap="none" strike="noStrike"/>
                        <a:t>CDOT</a:t>
                      </a:r>
                      <a:endParaRPr b="1" sz="1200" u="none" cap="none" strike="noStrike"/>
                    </a:p>
                    <a:p>
                      <a:pPr indent="0" lvl="0" marL="0" marR="0" rtl="0" algn="ctr">
                        <a:lnSpc>
                          <a:spcPct val="100000"/>
                        </a:lnSpc>
                        <a:spcBef>
                          <a:spcPts val="0"/>
                        </a:spcBef>
                        <a:spcAft>
                          <a:spcPts val="0"/>
                        </a:spcAft>
                        <a:buClr>
                          <a:srgbClr val="000000"/>
                        </a:buClr>
                        <a:buSzPts val="900"/>
                        <a:buFont typeface="Arial"/>
                        <a:buNone/>
                      </a:pPr>
                      <a:r>
                        <a:rPr lang="en" sz="700" u="none" cap="none" strike="noStrike"/>
                        <a:t>(Colorado </a:t>
                      </a:r>
                      <a:r>
                        <a:rPr lang="en" sz="700" u="none" cap="none" strike="noStrike"/>
                        <a:t>Department</a:t>
                      </a:r>
                      <a:r>
                        <a:rPr lang="en" sz="700" u="none" cap="none" strike="noStrike"/>
                        <a:t> of Transportation)</a:t>
                      </a:r>
                      <a:endParaRPr sz="700" u="none" cap="none" strike="noStrike"/>
                    </a:p>
                  </a:txBody>
                  <a:tcPr marT="91425" marB="91425" marR="91425" marL="91425">
                    <a:solidFill>
                      <a:srgbClr val="CFE2F3"/>
                    </a:solidFill>
                  </a:tcPr>
                </a:tc>
              </a:tr>
              <a:tr h="175560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Information</a:t>
                      </a:r>
                      <a:endParaRPr sz="12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Weather</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Description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Temperature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Wind speed</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Time</a:t>
                      </a:r>
                      <a:endParaRPr sz="10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Jam level</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Location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Time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Irregularities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Incidents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Descriptions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Weather Hazard/ Hazard</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Trends</a:t>
                      </a:r>
                      <a:endParaRPr sz="10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Departure times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Arrival times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Location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Distance</a:t>
                      </a:r>
                      <a:endParaRPr sz="1000" u="none" cap="none" strike="noStrike"/>
                    </a:p>
                    <a:p>
                      <a:pPr indent="0" lvl="0" marL="457200" marR="0" rtl="0" algn="l">
                        <a:lnSpc>
                          <a:spcPct val="100000"/>
                        </a:lnSpc>
                        <a:spcBef>
                          <a:spcPts val="0"/>
                        </a:spcBef>
                        <a:spcAft>
                          <a:spcPts val="0"/>
                        </a:spcAft>
                        <a:buClr>
                          <a:srgbClr val="000000"/>
                        </a:buClr>
                        <a:buSzPts val="1200"/>
                        <a:buFont typeface="Arial"/>
                        <a:buNone/>
                      </a:pPr>
                      <a:r>
                        <a:t/>
                      </a:r>
                      <a:endParaRPr sz="10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Time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Location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Incident </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Description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Relative flow</a:t>
                      </a:r>
                      <a:endParaRPr sz="1000" u="none" cap="none" strike="noStrike"/>
                    </a:p>
                  </a:txBody>
                  <a:tcPr marT="91425" marB="91425" marR="91425" marL="91425"/>
                </a:tc>
                <a:tc>
                  <a:txBody>
                    <a:bodyPr/>
                    <a:lstStyle/>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Location</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Accident DateTime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Accident cause</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Contributing factors</a:t>
                      </a:r>
                      <a:endParaRPr sz="1000" u="none" cap="none" strike="noStrike"/>
                    </a:p>
                    <a:p>
                      <a:pPr indent="-292100" lvl="0" marL="457200" marR="0" rtl="0" algn="l">
                        <a:lnSpc>
                          <a:spcPct val="100000"/>
                        </a:lnSpc>
                        <a:spcBef>
                          <a:spcPts val="0"/>
                        </a:spcBef>
                        <a:spcAft>
                          <a:spcPts val="0"/>
                        </a:spcAft>
                        <a:buClr>
                          <a:srgbClr val="000000"/>
                        </a:buClr>
                        <a:buSzPts val="1000"/>
                        <a:buFont typeface="Arial"/>
                        <a:buChar char="●"/>
                      </a:pPr>
                      <a:r>
                        <a:rPr lang="en" sz="1000" u="none" cap="none" strike="noStrike"/>
                        <a:t>Injury/death</a:t>
                      </a:r>
                      <a:endParaRPr sz="1000" u="none" cap="none" strike="noStrike"/>
                    </a:p>
                  </a:txBody>
                  <a:tcPr marT="91425" marB="91425" marR="91425" marL="91425"/>
                </a:tc>
              </a:tr>
              <a:tr h="75925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Historic, real time,forecast</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All</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All</a:t>
                      </a:r>
                      <a:endParaRPr sz="1200" u="none" cap="none" strike="noStrike"/>
                    </a:p>
                    <a:p>
                      <a:pPr indent="0" lvl="0" marL="0" marR="0" rtl="0" algn="ctr">
                        <a:lnSpc>
                          <a:spcPct val="100000"/>
                        </a:lnSpc>
                        <a:spcBef>
                          <a:spcPts val="0"/>
                        </a:spcBef>
                        <a:spcAft>
                          <a:spcPts val="0"/>
                        </a:spcAft>
                        <a:buClr>
                          <a:srgbClr val="000000"/>
                        </a:buClr>
                        <a:buSzPts val="1200"/>
                        <a:buFont typeface="Arial"/>
                        <a:buNone/>
                      </a:pPr>
                      <a:r>
                        <a:rPr lang="en" sz="1000" u="none" cap="none" strike="noStrike"/>
                        <a:t>(can only access historical)</a:t>
                      </a:r>
                      <a:endParaRPr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All</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Real time only</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t>Historic only</a:t>
                      </a:r>
                      <a:endParaRPr sz="1200" u="none" cap="none" strike="noStrike"/>
                    </a:p>
                  </a:txBody>
                  <a:tcPr marT="91425" marB="91425" marR="91425" marL="91425"/>
                </a:tc>
              </a:tr>
            </a:tbl>
          </a:graphicData>
        </a:graphic>
      </p:graphicFrame>
      <p:sp>
        <p:nvSpPr>
          <p:cNvPr id="219" name="Google Shape;219;p38"/>
          <p:cNvSpPr/>
          <p:nvPr/>
        </p:nvSpPr>
        <p:spPr>
          <a:xfrm>
            <a:off x="1711350" y="1134875"/>
            <a:ext cx="1379400" cy="3183000"/>
          </a:xfrm>
          <a:prstGeom prst="rect">
            <a:avLst/>
          </a:prstGeom>
          <a:noFill/>
          <a:ln cap="flat" cmpd="sng" w="38100">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8"/>
          <p:cNvSpPr/>
          <p:nvPr/>
        </p:nvSpPr>
        <p:spPr>
          <a:xfrm>
            <a:off x="7259325" y="1134875"/>
            <a:ext cx="1510800" cy="3183000"/>
          </a:xfrm>
          <a:prstGeom prst="rect">
            <a:avLst/>
          </a:prstGeom>
          <a:noFill/>
          <a:ln cap="flat" cmpd="sng" w="38100">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p:nvPr/>
        </p:nvSpPr>
        <p:spPr>
          <a:xfrm>
            <a:off x="3127525" y="1134875"/>
            <a:ext cx="1379400" cy="3183000"/>
          </a:xfrm>
          <a:prstGeom prst="rect">
            <a:avLst/>
          </a:prstGeom>
          <a:noFill/>
          <a:ln cap="flat" cmpd="sng" w="38100">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Tech Stack</a:t>
            </a:r>
            <a:endParaRPr/>
          </a:p>
        </p:txBody>
      </p:sp>
      <p:pic>
        <p:nvPicPr>
          <p:cNvPr id="227" name="Google Shape;227;p39"/>
          <p:cNvPicPr preferRelativeResize="0"/>
          <p:nvPr/>
        </p:nvPicPr>
        <p:blipFill>
          <a:blip r:embed="rId3">
            <a:alphaModFix/>
          </a:blip>
          <a:stretch>
            <a:fillRect/>
          </a:stretch>
        </p:blipFill>
        <p:spPr>
          <a:xfrm>
            <a:off x="546375" y="1781575"/>
            <a:ext cx="3940524" cy="1742275"/>
          </a:xfrm>
          <a:prstGeom prst="rect">
            <a:avLst/>
          </a:prstGeom>
          <a:noFill/>
          <a:ln>
            <a:noFill/>
          </a:ln>
        </p:spPr>
      </p:pic>
      <p:pic>
        <p:nvPicPr>
          <p:cNvPr id="228" name="Google Shape;228;p39"/>
          <p:cNvPicPr preferRelativeResize="0"/>
          <p:nvPr/>
        </p:nvPicPr>
        <p:blipFill>
          <a:blip r:embed="rId4">
            <a:alphaModFix/>
          </a:blip>
          <a:stretch>
            <a:fillRect/>
          </a:stretch>
        </p:blipFill>
        <p:spPr>
          <a:xfrm>
            <a:off x="5572350" y="853601"/>
            <a:ext cx="2072475" cy="927975"/>
          </a:xfrm>
          <a:prstGeom prst="rect">
            <a:avLst/>
          </a:prstGeom>
          <a:noFill/>
          <a:ln>
            <a:noFill/>
          </a:ln>
        </p:spPr>
      </p:pic>
      <p:pic>
        <p:nvPicPr>
          <p:cNvPr id="229" name="Google Shape;229;p39"/>
          <p:cNvPicPr preferRelativeResize="0"/>
          <p:nvPr/>
        </p:nvPicPr>
        <p:blipFill>
          <a:blip r:embed="rId5">
            <a:alphaModFix/>
          </a:blip>
          <a:stretch>
            <a:fillRect/>
          </a:stretch>
        </p:blipFill>
        <p:spPr>
          <a:xfrm>
            <a:off x="5640500" y="2015850"/>
            <a:ext cx="2295270" cy="927975"/>
          </a:xfrm>
          <a:prstGeom prst="rect">
            <a:avLst/>
          </a:prstGeom>
          <a:noFill/>
          <a:ln>
            <a:noFill/>
          </a:ln>
        </p:spPr>
      </p:pic>
      <p:pic>
        <p:nvPicPr>
          <p:cNvPr id="230" name="Google Shape;230;p39"/>
          <p:cNvPicPr preferRelativeResize="0"/>
          <p:nvPr/>
        </p:nvPicPr>
        <p:blipFill rotWithShape="1">
          <a:blip r:embed="rId6">
            <a:alphaModFix/>
          </a:blip>
          <a:srcRect b="20634" l="10939" r="14539" t="14044"/>
          <a:stretch/>
        </p:blipFill>
        <p:spPr>
          <a:xfrm>
            <a:off x="5706175" y="3107975"/>
            <a:ext cx="2016546" cy="994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Cleaning: CDOT</a:t>
            </a:r>
            <a:endParaRPr/>
          </a:p>
        </p:txBody>
      </p:sp>
      <p:sp>
        <p:nvSpPr>
          <p:cNvPr id="236" name="Google Shape;236;p40"/>
          <p:cNvSpPr txBox="1"/>
          <p:nvPr>
            <p:ph idx="1" type="body"/>
          </p:nvPr>
        </p:nvSpPr>
        <p:spPr>
          <a:xfrm>
            <a:off x="628650" y="1224900"/>
            <a:ext cx="7886700" cy="1203000"/>
          </a:xfrm>
          <a:prstGeom prst="rect">
            <a:avLst/>
          </a:prstGeom>
        </p:spPr>
        <p:txBody>
          <a:bodyPr anchorCtr="0" anchor="t" bIns="34275" lIns="68575" spcFirstLastPara="1" rIns="68575" wrap="square" tIns="34275">
            <a:normAutofit/>
          </a:bodyPr>
          <a:lstStyle/>
          <a:p>
            <a:pPr indent="-317500" lvl="0" marL="457200" rtl="0" algn="l">
              <a:lnSpc>
                <a:spcPct val="115000"/>
              </a:lnSpc>
              <a:spcBef>
                <a:spcPts val="800"/>
              </a:spcBef>
              <a:spcAft>
                <a:spcPts val="0"/>
              </a:spcAft>
              <a:buSzPts val="1400"/>
              <a:buChar char="o"/>
            </a:pPr>
            <a:r>
              <a:rPr lang="en" sz="2000"/>
              <a:t>Filter all the crashes that happened within El Paso county.</a:t>
            </a:r>
            <a:endParaRPr sz="1451"/>
          </a:p>
          <a:p>
            <a:pPr indent="-317500" lvl="0" marL="457200" rtl="0" algn="l">
              <a:lnSpc>
                <a:spcPct val="115000"/>
              </a:lnSpc>
              <a:spcBef>
                <a:spcPts val="0"/>
              </a:spcBef>
              <a:spcAft>
                <a:spcPts val="0"/>
              </a:spcAft>
              <a:buSzPts val="1400"/>
              <a:buChar char="o"/>
            </a:pPr>
            <a:r>
              <a:rPr lang="en" sz="2000"/>
              <a:t>Match location names with Waze and Weather data to enhance data merging </a:t>
            </a:r>
            <a:r>
              <a:rPr lang="en" sz="2000"/>
              <a:t>accuracy</a:t>
            </a:r>
            <a:r>
              <a:rPr lang="en" sz="2000"/>
              <a:t>:</a:t>
            </a:r>
            <a:endParaRPr sz="2000"/>
          </a:p>
        </p:txBody>
      </p:sp>
      <p:pic>
        <p:nvPicPr>
          <p:cNvPr id="237" name="Google Shape;237;p40"/>
          <p:cNvPicPr preferRelativeResize="0"/>
          <p:nvPr/>
        </p:nvPicPr>
        <p:blipFill>
          <a:blip r:embed="rId3">
            <a:alphaModFix/>
          </a:blip>
          <a:stretch>
            <a:fillRect/>
          </a:stretch>
        </p:blipFill>
        <p:spPr>
          <a:xfrm>
            <a:off x="4386950" y="270888"/>
            <a:ext cx="4572000" cy="1000125"/>
          </a:xfrm>
          <a:prstGeom prst="rect">
            <a:avLst/>
          </a:prstGeom>
          <a:noFill/>
          <a:ln>
            <a:noFill/>
          </a:ln>
        </p:spPr>
      </p:pic>
      <p:pic>
        <p:nvPicPr>
          <p:cNvPr id="238" name="Google Shape;238;p40"/>
          <p:cNvPicPr preferRelativeResize="0"/>
          <p:nvPr/>
        </p:nvPicPr>
        <p:blipFill>
          <a:blip r:embed="rId4">
            <a:alphaModFix/>
          </a:blip>
          <a:stretch>
            <a:fillRect/>
          </a:stretch>
        </p:blipFill>
        <p:spPr>
          <a:xfrm>
            <a:off x="5085150" y="2152200"/>
            <a:ext cx="3873799" cy="1781425"/>
          </a:xfrm>
          <a:prstGeom prst="rect">
            <a:avLst/>
          </a:prstGeom>
          <a:noFill/>
          <a:ln>
            <a:noFill/>
          </a:ln>
        </p:spPr>
      </p:pic>
      <p:sp>
        <p:nvSpPr>
          <p:cNvPr id="239" name="Google Shape;239;p40"/>
          <p:cNvSpPr txBox="1"/>
          <p:nvPr/>
        </p:nvSpPr>
        <p:spPr>
          <a:xfrm>
            <a:off x="301350" y="2283500"/>
            <a:ext cx="4783800" cy="2495100"/>
          </a:xfrm>
          <a:prstGeom prst="rect">
            <a:avLst/>
          </a:prstGeom>
          <a:noFill/>
          <a:ln>
            <a:noFill/>
          </a:ln>
        </p:spPr>
        <p:txBody>
          <a:bodyPr anchorCtr="0" anchor="t" bIns="91425" lIns="91425" spcFirstLastPara="1" rIns="91425" wrap="square" tIns="91425">
            <a:spAutoFit/>
          </a:bodyPr>
          <a:lstStyle/>
          <a:p>
            <a:pPr indent="-304800" lvl="1" marL="914400" rtl="0" algn="l">
              <a:lnSpc>
                <a:spcPct val="115000"/>
              </a:lnSpc>
              <a:spcBef>
                <a:spcPts val="800"/>
              </a:spcBef>
              <a:spcAft>
                <a:spcPts val="0"/>
              </a:spcAft>
              <a:buClr>
                <a:schemeClr val="dk2"/>
              </a:buClr>
              <a:buSzPts val="1200"/>
              <a:buChar char="•"/>
            </a:pPr>
            <a:r>
              <a:rPr lang="en" sz="1900">
                <a:solidFill>
                  <a:schemeClr val="dk1"/>
                </a:solidFill>
                <a:latin typeface="Calibri"/>
                <a:ea typeface="Calibri"/>
                <a:cs typeface="Calibri"/>
                <a:sym typeface="Calibri"/>
              </a:rPr>
              <a:t>Change the placement of the direction indicator in the street names</a:t>
            </a:r>
            <a:endParaRPr sz="19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2"/>
              </a:buClr>
              <a:buSzPts val="1200"/>
              <a:buChar char="•"/>
            </a:pPr>
            <a:r>
              <a:rPr lang="en" sz="1900">
                <a:solidFill>
                  <a:schemeClr val="dk1"/>
                </a:solidFill>
                <a:latin typeface="Calibri"/>
                <a:ea typeface="Calibri"/>
                <a:cs typeface="Calibri"/>
                <a:sym typeface="Calibri"/>
              </a:rPr>
              <a:t>Convert synonymic highways or roads names into identical formats</a:t>
            </a:r>
            <a:endParaRPr sz="19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2"/>
              </a:buClr>
              <a:buSzPts val="1200"/>
              <a:buChar char="•"/>
            </a:pPr>
            <a:r>
              <a:rPr lang="en" sz="1900">
                <a:solidFill>
                  <a:schemeClr val="dk1"/>
                </a:solidFill>
                <a:latin typeface="Calibri"/>
                <a:ea typeface="Calibri"/>
                <a:cs typeface="Calibri"/>
                <a:sym typeface="Calibri"/>
              </a:rPr>
              <a:t>Round time of the crashes to hourly increments</a:t>
            </a:r>
            <a:endParaRPr sz="19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Cleaning: Waze</a:t>
            </a:r>
            <a:endParaRPr/>
          </a:p>
        </p:txBody>
      </p:sp>
      <p:sp>
        <p:nvSpPr>
          <p:cNvPr id="245" name="Google Shape;245;p4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SzPts val="1500"/>
              <a:buChar char="o"/>
            </a:pPr>
            <a:r>
              <a:rPr lang="en"/>
              <a:t>Determine relevant columns</a:t>
            </a:r>
            <a:endParaRPr sz="1800"/>
          </a:p>
          <a:p>
            <a:pPr indent="-323850" lvl="0" marL="457200" rtl="0" algn="l">
              <a:lnSpc>
                <a:spcPct val="150000"/>
              </a:lnSpc>
              <a:spcBef>
                <a:spcPts val="0"/>
              </a:spcBef>
              <a:spcAft>
                <a:spcPts val="0"/>
              </a:spcAft>
              <a:buSzPts val="1500"/>
              <a:buChar char="o"/>
            </a:pPr>
            <a:r>
              <a:rPr lang="en"/>
              <a:t>Convert Detection Date from UTC-format to simple MST</a:t>
            </a:r>
            <a:endParaRPr/>
          </a:p>
          <a:p>
            <a:pPr indent="-317500" lvl="1" marL="914400" rtl="0" algn="l">
              <a:lnSpc>
                <a:spcPct val="150000"/>
              </a:lnSpc>
              <a:spcBef>
                <a:spcPts val="0"/>
              </a:spcBef>
              <a:spcAft>
                <a:spcPts val="0"/>
              </a:spcAft>
              <a:buSzPts val="1400"/>
              <a:buChar char="•"/>
            </a:pPr>
            <a:r>
              <a:rPr lang="en"/>
              <a:t>2021-07-14 03:49:47 UTC -&gt; 2021071320</a:t>
            </a:r>
            <a:br>
              <a:rPr lang="en"/>
            </a:br>
            <a:br>
              <a:rPr lang="en"/>
            </a:br>
            <a:br>
              <a:rPr lang="en"/>
            </a:br>
            <a:endParaRPr/>
          </a:p>
          <a:p>
            <a:pPr indent="-323850" lvl="0" marL="457200" rtl="0" algn="l">
              <a:lnSpc>
                <a:spcPct val="150000"/>
              </a:lnSpc>
              <a:spcBef>
                <a:spcPts val="0"/>
              </a:spcBef>
              <a:spcAft>
                <a:spcPts val="0"/>
              </a:spcAft>
              <a:buSzPts val="1500"/>
              <a:buChar char="o"/>
            </a:pPr>
            <a:r>
              <a:rPr lang="en"/>
              <a:t>Currently using 2019 data</a:t>
            </a:r>
            <a:endParaRPr/>
          </a:p>
        </p:txBody>
      </p:sp>
      <p:pic>
        <p:nvPicPr>
          <p:cNvPr id="246" name="Google Shape;246;p41"/>
          <p:cNvPicPr preferRelativeResize="0"/>
          <p:nvPr/>
        </p:nvPicPr>
        <p:blipFill>
          <a:blip r:embed="rId3">
            <a:alphaModFix/>
          </a:blip>
          <a:stretch>
            <a:fillRect/>
          </a:stretch>
        </p:blipFill>
        <p:spPr>
          <a:xfrm>
            <a:off x="5555888" y="251825"/>
            <a:ext cx="2905125" cy="1038225"/>
          </a:xfrm>
          <a:prstGeom prst="rect">
            <a:avLst/>
          </a:prstGeom>
          <a:noFill/>
          <a:ln>
            <a:noFill/>
          </a:ln>
        </p:spPr>
      </p:pic>
      <p:pic>
        <p:nvPicPr>
          <p:cNvPr id="247" name="Google Shape;247;p41"/>
          <p:cNvPicPr preferRelativeResize="0"/>
          <p:nvPr/>
        </p:nvPicPr>
        <p:blipFill>
          <a:blip r:embed="rId4">
            <a:alphaModFix/>
          </a:blip>
          <a:stretch>
            <a:fillRect/>
          </a:stretch>
        </p:blipFill>
        <p:spPr>
          <a:xfrm>
            <a:off x="1094425" y="2726002"/>
            <a:ext cx="6955126" cy="118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Cleaning: Open Weather</a:t>
            </a:r>
            <a:endParaRPr/>
          </a:p>
        </p:txBody>
      </p:sp>
      <p:sp>
        <p:nvSpPr>
          <p:cNvPr id="253" name="Google Shape;253;p42"/>
          <p:cNvSpPr txBox="1"/>
          <p:nvPr>
            <p:ph idx="1" type="body"/>
          </p:nvPr>
        </p:nvSpPr>
        <p:spPr>
          <a:xfrm>
            <a:off x="373125" y="1390244"/>
            <a:ext cx="7886700" cy="32634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Clr>
                <a:schemeClr val="dk2"/>
              </a:buClr>
              <a:buSzPts val="1500"/>
              <a:buChar char="o"/>
            </a:pPr>
            <a:r>
              <a:rPr lang="en"/>
              <a:t>Determine relevant columns such as:</a:t>
            </a:r>
            <a:endParaRPr/>
          </a:p>
          <a:p>
            <a:pPr indent="-317500" lvl="1" marL="914400" rtl="0" algn="l">
              <a:lnSpc>
                <a:spcPct val="150000"/>
              </a:lnSpc>
              <a:spcBef>
                <a:spcPts val="0"/>
              </a:spcBef>
              <a:spcAft>
                <a:spcPts val="0"/>
              </a:spcAft>
              <a:buClr>
                <a:schemeClr val="dk2"/>
              </a:buClr>
              <a:buSzPts val="1400"/>
              <a:buChar char="•"/>
            </a:pPr>
            <a:r>
              <a:rPr lang="en"/>
              <a:t>Temperature, pressure, humidity</a:t>
            </a:r>
            <a:endParaRPr/>
          </a:p>
          <a:p>
            <a:pPr indent="-317500" lvl="1" marL="914400" rtl="0" algn="l">
              <a:lnSpc>
                <a:spcPct val="150000"/>
              </a:lnSpc>
              <a:spcBef>
                <a:spcPts val="0"/>
              </a:spcBef>
              <a:spcAft>
                <a:spcPts val="0"/>
              </a:spcAft>
              <a:buClr>
                <a:schemeClr val="dk2"/>
              </a:buClr>
              <a:buSzPts val="1400"/>
              <a:buChar char="•"/>
            </a:pPr>
            <a:r>
              <a:rPr lang="en"/>
              <a:t>Wind speed, wind degree</a:t>
            </a:r>
            <a:endParaRPr/>
          </a:p>
          <a:p>
            <a:pPr indent="-317500" lvl="1" marL="914400" rtl="0" algn="l">
              <a:lnSpc>
                <a:spcPct val="150000"/>
              </a:lnSpc>
              <a:spcBef>
                <a:spcPts val="0"/>
              </a:spcBef>
              <a:spcAft>
                <a:spcPts val="0"/>
              </a:spcAft>
              <a:buClr>
                <a:schemeClr val="dk2"/>
              </a:buClr>
              <a:buSzPts val="1400"/>
              <a:buChar char="•"/>
            </a:pPr>
            <a:r>
              <a:rPr lang="en"/>
              <a:t>Weather description</a:t>
            </a:r>
            <a:endParaRPr/>
          </a:p>
          <a:p>
            <a:pPr indent="-323850" lvl="0" marL="457200" rtl="0" algn="l">
              <a:lnSpc>
                <a:spcPct val="150000"/>
              </a:lnSpc>
              <a:spcBef>
                <a:spcPts val="0"/>
              </a:spcBef>
              <a:spcAft>
                <a:spcPts val="0"/>
              </a:spcAft>
              <a:buClr>
                <a:schemeClr val="dk2"/>
              </a:buClr>
              <a:buSzPts val="1500"/>
              <a:buChar char="o"/>
            </a:pPr>
            <a:r>
              <a:rPr lang="en"/>
              <a:t>Concatenate date and time to make it standardized</a:t>
            </a:r>
            <a:endParaRPr/>
          </a:p>
          <a:p>
            <a:pPr indent="-323850" lvl="0" marL="457200" rtl="0" algn="l">
              <a:lnSpc>
                <a:spcPct val="150000"/>
              </a:lnSpc>
              <a:spcBef>
                <a:spcPts val="0"/>
              </a:spcBef>
              <a:spcAft>
                <a:spcPts val="0"/>
              </a:spcAft>
              <a:buClr>
                <a:schemeClr val="dk2"/>
              </a:buClr>
              <a:buSzPts val="1500"/>
              <a:buChar char="o"/>
            </a:pPr>
            <a:r>
              <a:rPr lang="en"/>
              <a:t>Feature engineering, one hot encoding for weather description</a:t>
            </a:r>
            <a:endParaRPr/>
          </a:p>
        </p:txBody>
      </p:sp>
      <p:pic>
        <p:nvPicPr>
          <p:cNvPr id="254" name="Google Shape;254;p42"/>
          <p:cNvPicPr preferRelativeResize="0"/>
          <p:nvPr/>
        </p:nvPicPr>
        <p:blipFill>
          <a:blip r:embed="rId3">
            <a:alphaModFix/>
          </a:blip>
          <a:stretch>
            <a:fillRect/>
          </a:stretch>
        </p:blipFill>
        <p:spPr>
          <a:xfrm>
            <a:off x="6051750" y="132750"/>
            <a:ext cx="2674950" cy="1135300"/>
          </a:xfrm>
          <a:prstGeom prst="rect">
            <a:avLst/>
          </a:prstGeom>
          <a:noFill/>
          <a:ln>
            <a:noFill/>
          </a:ln>
        </p:spPr>
      </p:pic>
      <p:pic>
        <p:nvPicPr>
          <p:cNvPr id="255" name="Google Shape;255;p42"/>
          <p:cNvPicPr preferRelativeResize="0"/>
          <p:nvPr/>
        </p:nvPicPr>
        <p:blipFill>
          <a:blip r:embed="rId4">
            <a:alphaModFix/>
          </a:blip>
          <a:stretch>
            <a:fillRect/>
          </a:stretch>
        </p:blipFill>
        <p:spPr>
          <a:xfrm>
            <a:off x="4694175" y="1781048"/>
            <a:ext cx="4376600" cy="1273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nvSpPr>
        <p:spPr>
          <a:xfrm>
            <a:off x="543200" y="7781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Calibri"/>
                <a:ea typeface="Calibri"/>
                <a:cs typeface="Calibri"/>
                <a:sym typeface="Calibri"/>
              </a:rPr>
              <a:t>Agenda</a:t>
            </a:r>
            <a:endParaRPr sz="3300">
              <a:solidFill>
                <a:srgbClr val="A6192E"/>
              </a:solidFill>
              <a:latin typeface="Calibri"/>
              <a:ea typeface="Calibri"/>
              <a:cs typeface="Calibri"/>
              <a:sym typeface="Calibri"/>
            </a:endParaRPr>
          </a:p>
        </p:txBody>
      </p:sp>
      <p:sp>
        <p:nvSpPr>
          <p:cNvPr id="111" name="Google Shape;111;p25"/>
          <p:cNvSpPr txBox="1"/>
          <p:nvPr/>
        </p:nvSpPr>
        <p:spPr>
          <a:xfrm>
            <a:off x="821800" y="1072025"/>
            <a:ext cx="7709700" cy="3193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AutoNum type="arabicPeriod"/>
            </a:pPr>
            <a:r>
              <a:rPr lang="en" sz="1700"/>
              <a:t>Introduction</a:t>
            </a:r>
            <a:endParaRPr sz="1700"/>
          </a:p>
          <a:p>
            <a:pPr indent="-336550" lvl="0" marL="457200" rtl="0" algn="l">
              <a:lnSpc>
                <a:spcPct val="150000"/>
              </a:lnSpc>
              <a:spcBef>
                <a:spcPts val="0"/>
              </a:spcBef>
              <a:spcAft>
                <a:spcPts val="0"/>
              </a:spcAft>
              <a:buSzPts val="1700"/>
              <a:buAutoNum type="arabicPeriod"/>
            </a:pPr>
            <a:r>
              <a:rPr lang="en" sz="1700"/>
              <a:t>Project Background</a:t>
            </a:r>
            <a:endParaRPr sz="1700"/>
          </a:p>
          <a:p>
            <a:pPr indent="-336550" lvl="0" marL="457200" rtl="0" algn="l">
              <a:lnSpc>
                <a:spcPct val="150000"/>
              </a:lnSpc>
              <a:spcBef>
                <a:spcPts val="0"/>
              </a:spcBef>
              <a:spcAft>
                <a:spcPts val="0"/>
              </a:spcAft>
              <a:buSzPts val="1700"/>
              <a:buAutoNum type="arabicPeriod"/>
            </a:pPr>
            <a:r>
              <a:rPr lang="en" sz="1700"/>
              <a:t>Objective</a:t>
            </a:r>
            <a:endParaRPr sz="1700"/>
          </a:p>
          <a:p>
            <a:pPr indent="-336550" lvl="0" marL="457200" rtl="0" algn="l">
              <a:lnSpc>
                <a:spcPct val="150000"/>
              </a:lnSpc>
              <a:spcBef>
                <a:spcPts val="0"/>
              </a:spcBef>
              <a:spcAft>
                <a:spcPts val="0"/>
              </a:spcAft>
              <a:buSzPts val="1700"/>
              <a:buAutoNum type="arabicPeriod"/>
            </a:pPr>
            <a:r>
              <a:rPr lang="en" sz="1700"/>
              <a:t>Deliverables</a:t>
            </a:r>
            <a:endParaRPr sz="1700"/>
          </a:p>
          <a:p>
            <a:pPr indent="-336550" lvl="0" marL="457200" rtl="0" algn="l">
              <a:lnSpc>
                <a:spcPct val="150000"/>
              </a:lnSpc>
              <a:spcBef>
                <a:spcPts val="0"/>
              </a:spcBef>
              <a:spcAft>
                <a:spcPts val="0"/>
              </a:spcAft>
              <a:buSzPts val="1700"/>
              <a:buAutoNum type="arabicPeriod"/>
            </a:pPr>
            <a:r>
              <a:rPr lang="en" sz="1700"/>
              <a:t>Progress</a:t>
            </a:r>
            <a:endParaRPr sz="1700"/>
          </a:p>
          <a:p>
            <a:pPr indent="-336550" lvl="0" marL="457200" rtl="0" algn="l">
              <a:lnSpc>
                <a:spcPct val="150000"/>
              </a:lnSpc>
              <a:spcBef>
                <a:spcPts val="0"/>
              </a:spcBef>
              <a:spcAft>
                <a:spcPts val="0"/>
              </a:spcAft>
              <a:buSzPts val="1700"/>
              <a:buAutoNum type="arabicPeriod"/>
            </a:pPr>
            <a:r>
              <a:rPr lang="en" sz="1700"/>
              <a:t>Exploratory Data Analysis</a:t>
            </a:r>
            <a:endParaRPr sz="1700"/>
          </a:p>
          <a:p>
            <a:pPr indent="-336550" lvl="0" marL="457200" rtl="0" algn="l">
              <a:lnSpc>
                <a:spcPct val="150000"/>
              </a:lnSpc>
              <a:spcBef>
                <a:spcPts val="0"/>
              </a:spcBef>
              <a:spcAft>
                <a:spcPts val="0"/>
              </a:spcAft>
              <a:buSzPts val="1700"/>
              <a:buAutoNum type="arabicPeriod"/>
            </a:pPr>
            <a:r>
              <a:rPr lang="en" sz="1700"/>
              <a:t>Modeling</a:t>
            </a:r>
            <a:endParaRPr sz="1700"/>
          </a:p>
          <a:p>
            <a:pPr indent="-336550" lvl="0" marL="457200" rtl="0" algn="l">
              <a:lnSpc>
                <a:spcPct val="150000"/>
              </a:lnSpc>
              <a:spcBef>
                <a:spcPts val="0"/>
              </a:spcBef>
              <a:spcAft>
                <a:spcPts val="0"/>
              </a:spcAft>
              <a:buSzPts val="1700"/>
              <a:buAutoNum type="arabicPeriod"/>
            </a:pPr>
            <a:r>
              <a:rPr lang="en" sz="1700"/>
              <a:t>Further Steps</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900"/>
              <a:t>E</a:t>
            </a:r>
            <a:r>
              <a:rPr lang="en" sz="2900"/>
              <a:t>xploratory Data Analysis: crash, weather and time</a:t>
            </a:r>
            <a:endParaRPr sz="2900"/>
          </a:p>
        </p:txBody>
      </p:sp>
      <p:pic>
        <p:nvPicPr>
          <p:cNvPr id="261" name="Google Shape;261;p43"/>
          <p:cNvPicPr preferRelativeResize="0"/>
          <p:nvPr/>
        </p:nvPicPr>
        <p:blipFill>
          <a:blip r:embed="rId3">
            <a:alphaModFix/>
          </a:blip>
          <a:stretch>
            <a:fillRect/>
          </a:stretch>
        </p:blipFill>
        <p:spPr>
          <a:xfrm>
            <a:off x="439525" y="1390469"/>
            <a:ext cx="3193070" cy="3570656"/>
          </a:xfrm>
          <a:prstGeom prst="rect">
            <a:avLst/>
          </a:prstGeom>
          <a:noFill/>
          <a:ln>
            <a:noFill/>
          </a:ln>
        </p:spPr>
      </p:pic>
      <p:pic>
        <p:nvPicPr>
          <p:cNvPr id="262" name="Google Shape;262;p43"/>
          <p:cNvPicPr preferRelativeResize="0"/>
          <p:nvPr/>
        </p:nvPicPr>
        <p:blipFill>
          <a:blip r:embed="rId4">
            <a:alphaModFix/>
          </a:blip>
          <a:stretch>
            <a:fillRect/>
          </a:stretch>
        </p:blipFill>
        <p:spPr>
          <a:xfrm>
            <a:off x="4133632" y="1433969"/>
            <a:ext cx="1890775" cy="3570656"/>
          </a:xfrm>
          <a:prstGeom prst="rect">
            <a:avLst/>
          </a:prstGeom>
          <a:noFill/>
          <a:ln>
            <a:noFill/>
          </a:ln>
        </p:spPr>
      </p:pic>
      <p:sp>
        <p:nvSpPr>
          <p:cNvPr id="263" name="Google Shape;263;p43"/>
          <p:cNvSpPr txBox="1"/>
          <p:nvPr/>
        </p:nvSpPr>
        <p:spPr>
          <a:xfrm>
            <a:off x="6701700" y="1268050"/>
            <a:ext cx="2291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Key takeaways</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In extreme weather, crashes can be concentrated. Snow and ice bringing slightly more crashes in 2019. </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Meanwhile, crushes occur frequently during the morning and evening rush hours on weekdays</a:t>
            </a:r>
            <a:endParaRPr i="1"/>
          </a:p>
        </p:txBody>
      </p:sp>
      <p:sp>
        <p:nvSpPr>
          <p:cNvPr id="264" name="Google Shape;264;p43"/>
          <p:cNvSpPr txBox="1"/>
          <p:nvPr/>
        </p:nvSpPr>
        <p:spPr>
          <a:xfrm>
            <a:off x="1185375" y="990275"/>
            <a:ext cx="22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Calibri"/>
                <a:ea typeface="Calibri"/>
                <a:cs typeface="Calibri"/>
                <a:sym typeface="Calibri"/>
              </a:rPr>
              <a:t>Group by weather (17-19)</a:t>
            </a:r>
            <a:endParaRPr u="sng">
              <a:latin typeface="Calibri"/>
              <a:ea typeface="Calibri"/>
              <a:cs typeface="Calibri"/>
              <a:sym typeface="Calibri"/>
            </a:endParaRPr>
          </a:p>
        </p:txBody>
      </p:sp>
      <p:sp>
        <p:nvSpPr>
          <p:cNvPr id="265" name="Google Shape;265;p43"/>
          <p:cNvSpPr txBox="1"/>
          <p:nvPr/>
        </p:nvSpPr>
        <p:spPr>
          <a:xfrm>
            <a:off x="3998160" y="990275"/>
            <a:ext cx="24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Calibri"/>
                <a:ea typeface="Calibri"/>
                <a:cs typeface="Calibri"/>
                <a:sym typeface="Calibri"/>
              </a:rPr>
              <a:t>G</a:t>
            </a:r>
            <a:r>
              <a:rPr lang="en" u="sng">
                <a:latin typeface="Calibri"/>
                <a:ea typeface="Calibri"/>
                <a:cs typeface="Calibri"/>
                <a:sym typeface="Calibri"/>
              </a:rPr>
              <a:t>roup by time and day of week</a:t>
            </a:r>
            <a:endParaRPr u="sng">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900"/>
              <a:t>Exploratory Data Analysis: Features Correlation</a:t>
            </a:r>
            <a:endParaRPr sz="2900"/>
          </a:p>
        </p:txBody>
      </p:sp>
      <p:pic>
        <p:nvPicPr>
          <p:cNvPr id="271" name="Google Shape;271;p44"/>
          <p:cNvPicPr preferRelativeResize="0"/>
          <p:nvPr/>
        </p:nvPicPr>
        <p:blipFill>
          <a:blip r:embed="rId3">
            <a:alphaModFix/>
          </a:blip>
          <a:stretch>
            <a:fillRect/>
          </a:stretch>
        </p:blipFill>
        <p:spPr>
          <a:xfrm>
            <a:off x="628650" y="1340631"/>
            <a:ext cx="3781425" cy="2390775"/>
          </a:xfrm>
          <a:prstGeom prst="rect">
            <a:avLst/>
          </a:prstGeom>
          <a:noFill/>
          <a:ln>
            <a:noFill/>
          </a:ln>
        </p:spPr>
      </p:pic>
      <p:pic>
        <p:nvPicPr>
          <p:cNvPr id="272" name="Google Shape;272;p44"/>
          <p:cNvPicPr preferRelativeResize="0"/>
          <p:nvPr/>
        </p:nvPicPr>
        <p:blipFill>
          <a:blip r:embed="rId4">
            <a:alphaModFix/>
          </a:blip>
          <a:stretch>
            <a:fillRect/>
          </a:stretch>
        </p:blipFill>
        <p:spPr>
          <a:xfrm>
            <a:off x="4572000" y="1340619"/>
            <a:ext cx="3838575" cy="2390775"/>
          </a:xfrm>
          <a:prstGeom prst="rect">
            <a:avLst/>
          </a:prstGeom>
          <a:noFill/>
          <a:ln>
            <a:noFill/>
          </a:ln>
        </p:spPr>
      </p:pic>
      <p:sp>
        <p:nvSpPr>
          <p:cNvPr id="273" name="Google Shape;273;p44"/>
          <p:cNvSpPr txBox="1"/>
          <p:nvPr/>
        </p:nvSpPr>
        <p:spPr>
          <a:xfrm>
            <a:off x="681000" y="3790450"/>
            <a:ext cx="778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Key takeaways: Detect</a:t>
            </a:r>
            <a:r>
              <a:rPr i="1" lang="en"/>
              <a:t> correlation between variables (highway &amp; driving speed; wind speed &amp; temperature, etc.). It is recommended to select only one of the relevant variables or to use a model that is not sensitive to correlation.</a:t>
            </a:r>
            <a:endParaRPr i="1"/>
          </a:p>
        </p:txBody>
      </p:sp>
      <p:sp>
        <p:nvSpPr>
          <p:cNvPr id="274" name="Google Shape;274;p44"/>
          <p:cNvSpPr txBox="1"/>
          <p:nvPr/>
        </p:nvSpPr>
        <p:spPr>
          <a:xfrm>
            <a:off x="1427025" y="1059275"/>
            <a:ext cx="25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Calibri"/>
                <a:ea typeface="Calibri"/>
                <a:cs typeface="Calibri"/>
                <a:sym typeface="Calibri"/>
              </a:rPr>
              <a:t>Corr matrix for weather data</a:t>
            </a:r>
            <a:endParaRPr u="sng">
              <a:latin typeface="Calibri"/>
              <a:ea typeface="Calibri"/>
              <a:cs typeface="Calibri"/>
              <a:sym typeface="Calibri"/>
            </a:endParaRPr>
          </a:p>
        </p:txBody>
      </p:sp>
      <p:sp>
        <p:nvSpPr>
          <p:cNvPr id="275" name="Google Shape;275;p44"/>
          <p:cNvSpPr txBox="1"/>
          <p:nvPr/>
        </p:nvSpPr>
        <p:spPr>
          <a:xfrm>
            <a:off x="5655275" y="1059275"/>
            <a:ext cx="22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Calibri"/>
                <a:ea typeface="Calibri"/>
                <a:cs typeface="Calibri"/>
                <a:sym typeface="Calibri"/>
              </a:rPr>
              <a:t>Corr matrix for cdot data</a:t>
            </a:r>
            <a:endParaRPr u="sng">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Dataset Preparation for Modelling</a:t>
            </a:r>
            <a:endParaRPr/>
          </a:p>
        </p:txBody>
      </p:sp>
      <p:pic>
        <p:nvPicPr>
          <p:cNvPr id="281" name="Google Shape;281;p45"/>
          <p:cNvPicPr preferRelativeResize="0"/>
          <p:nvPr/>
        </p:nvPicPr>
        <p:blipFill>
          <a:blip r:embed="rId3">
            <a:alphaModFix/>
          </a:blip>
          <a:stretch>
            <a:fillRect/>
          </a:stretch>
        </p:blipFill>
        <p:spPr>
          <a:xfrm>
            <a:off x="763446" y="2412396"/>
            <a:ext cx="1980825" cy="717300"/>
          </a:xfrm>
          <a:prstGeom prst="rect">
            <a:avLst/>
          </a:prstGeom>
          <a:noFill/>
          <a:ln>
            <a:noFill/>
          </a:ln>
        </p:spPr>
      </p:pic>
      <p:pic>
        <p:nvPicPr>
          <p:cNvPr id="282" name="Google Shape;282;p45"/>
          <p:cNvPicPr preferRelativeResize="0"/>
          <p:nvPr/>
        </p:nvPicPr>
        <p:blipFill>
          <a:blip r:embed="rId4">
            <a:alphaModFix/>
          </a:blip>
          <a:stretch>
            <a:fillRect/>
          </a:stretch>
        </p:blipFill>
        <p:spPr>
          <a:xfrm>
            <a:off x="763450" y="1447300"/>
            <a:ext cx="2353350" cy="481050"/>
          </a:xfrm>
          <a:prstGeom prst="rect">
            <a:avLst/>
          </a:prstGeom>
          <a:noFill/>
          <a:ln>
            <a:noFill/>
          </a:ln>
        </p:spPr>
      </p:pic>
      <p:cxnSp>
        <p:nvCxnSpPr>
          <p:cNvPr id="283" name="Google Shape;283;p45"/>
          <p:cNvCxnSpPr>
            <a:stCxn id="282" idx="3"/>
            <a:endCxn id="281" idx="3"/>
          </p:cNvCxnSpPr>
          <p:nvPr/>
        </p:nvCxnSpPr>
        <p:spPr>
          <a:xfrm flipH="1">
            <a:off x="2744200" y="1687825"/>
            <a:ext cx="372600" cy="1083300"/>
          </a:xfrm>
          <a:prstGeom prst="bentConnector3">
            <a:avLst>
              <a:gd fmla="val -63909" name="adj1"/>
            </a:avLst>
          </a:prstGeom>
          <a:noFill/>
          <a:ln cap="flat" cmpd="sng" w="9525">
            <a:solidFill>
              <a:schemeClr val="dk2"/>
            </a:solidFill>
            <a:prstDash val="solid"/>
            <a:round/>
            <a:headEnd len="med" w="med" type="none"/>
            <a:tailEnd len="med" w="med" type="none"/>
          </a:ln>
        </p:spPr>
      </p:cxnSp>
      <p:pic>
        <p:nvPicPr>
          <p:cNvPr id="284" name="Google Shape;284;p45"/>
          <p:cNvPicPr preferRelativeResize="0"/>
          <p:nvPr/>
        </p:nvPicPr>
        <p:blipFill>
          <a:blip r:embed="rId5">
            <a:alphaModFix/>
          </a:blip>
          <a:stretch>
            <a:fillRect/>
          </a:stretch>
        </p:blipFill>
        <p:spPr>
          <a:xfrm>
            <a:off x="4086225" y="3570875"/>
            <a:ext cx="1123950" cy="552450"/>
          </a:xfrm>
          <a:prstGeom prst="rect">
            <a:avLst/>
          </a:prstGeom>
          <a:noFill/>
          <a:ln>
            <a:noFill/>
          </a:ln>
        </p:spPr>
      </p:pic>
      <p:cxnSp>
        <p:nvCxnSpPr>
          <p:cNvPr id="285" name="Google Shape;285;p45"/>
          <p:cNvCxnSpPr>
            <a:endCxn id="284" idx="3"/>
          </p:cNvCxnSpPr>
          <p:nvPr/>
        </p:nvCxnSpPr>
        <p:spPr>
          <a:xfrm>
            <a:off x="3365475" y="2250800"/>
            <a:ext cx="1844700" cy="1596300"/>
          </a:xfrm>
          <a:prstGeom prst="bentConnector3">
            <a:avLst>
              <a:gd fmla="val 112909" name="adj1"/>
            </a:avLst>
          </a:prstGeom>
          <a:noFill/>
          <a:ln cap="flat" cmpd="sng" w="9525">
            <a:solidFill>
              <a:schemeClr val="dk2"/>
            </a:solidFill>
            <a:prstDash val="solid"/>
            <a:round/>
            <a:headEnd len="med" w="med" type="none"/>
            <a:tailEnd len="med" w="med" type="none"/>
          </a:ln>
        </p:spPr>
      </p:cxnSp>
      <p:sp>
        <p:nvSpPr>
          <p:cNvPr id="286" name="Google Shape;286;p45"/>
          <p:cNvSpPr txBox="1"/>
          <p:nvPr/>
        </p:nvSpPr>
        <p:spPr>
          <a:xfrm>
            <a:off x="3532238" y="1651350"/>
            <a:ext cx="17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Join on Street and Hourly Timestamp</a:t>
            </a:r>
            <a:endParaRPr>
              <a:latin typeface="Calibri"/>
              <a:ea typeface="Calibri"/>
              <a:cs typeface="Calibri"/>
              <a:sym typeface="Calibri"/>
            </a:endParaRPr>
          </a:p>
        </p:txBody>
      </p:sp>
      <p:cxnSp>
        <p:nvCxnSpPr>
          <p:cNvPr id="287" name="Google Shape;287;p45"/>
          <p:cNvCxnSpPr/>
          <p:nvPr/>
        </p:nvCxnSpPr>
        <p:spPr>
          <a:xfrm>
            <a:off x="5461550" y="3089275"/>
            <a:ext cx="1692900" cy="0"/>
          </a:xfrm>
          <a:prstGeom prst="straightConnector1">
            <a:avLst/>
          </a:prstGeom>
          <a:noFill/>
          <a:ln cap="flat" cmpd="sng" w="9525">
            <a:solidFill>
              <a:schemeClr val="dk2"/>
            </a:solidFill>
            <a:prstDash val="solid"/>
            <a:round/>
            <a:headEnd len="med" w="med" type="none"/>
            <a:tailEnd len="med" w="med" type="stealth"/>
          </a:ln>
        </p:spPr>
      </p:cxnSp>
      <p:sp>
        <p:nvSpPr>
          <p:cNvPr id="288" name="Google Shape;288;p45"/>
          <p:cNvSpPr txBox="1"/>
          <p:nvPr/>
        </p:nvSpPr>
        <p:spPr>
          <a:xfrm>
            <a:off x="5610938" y="2513075"/>
            <a:ext cx="17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Join on Hourly Timestamp</a:t>
            </a:r>
            <a:endParaRPr>
              <a:latin typeface="Calibri"/>
              <a:ea typeface="Calibri"/>
              <a:cs typeface="Calibri"/>
              <a:sym typeface="Calibri"/>
            </a:endParaRPr>
          </a:p>
        </p:txBody>
      </p:sp>
      <p:pic>
        <p:nvPicPr>
          <p:cNvPr id="289" name="Google Shape;289;p45"/>
          <p:cNvPicPr preferRelativeResize="0"/>
          <p:nvPr/>
        </p:nvPicPr>
        <p:blipFill>
          <a:blip r:embed="rId6">
            <a:alphaModFix/>
          </a:blip>
          <a:stretch>
            <a:fillRect/>
          </a:stretch>
        </p:blipFill>
        <p:spPr>
          <a:xfrm>
            <a:off x="7522900" y="2513073"/>
            <a:ext cx="1152447" cy="1152425"/>
          </a:xfrm>
          <a:prstGeom prst="rect">
            <a:avLst/>
          </a:prstGeom>
          <a:noFill/>
          <a:ln>
            <a:noFill/>
          </a:ln>
        </p:spPr>
      </p:pic>
      <p:sp>
        <p:nvSpPr>
          <p:cNvPr id="290" name="Google Shape;290;p45"/>
          <p:cNvSpPr txBox="1"/>
          <p:nvPr/>
        </p:nvSpPr>
        <p:spPr>
          <a:xfrm>
            <a:off x="7224463" y="3723125"/>
            <a:ext cx="17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Final Dataset</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628650" y="477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Features considered for the Model</a:t>
            </a:r>
            <a:endParaRPr/>
          </a:p>
        </p:txBody>
      </p:sp>
      <p:sp>
        <p:nvSpPr>
          <p:cNvPr id="296" name="Google Shape;296;p46"/>
          <p:cNvSpPr txBox="1"/>
          <p:nvPr/>
        </p:nvSpPr>
        <p:spPr>
          <a:xfrm>
            <a:off x="2050125" y="1328575"/>
            <a:ext cx="13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Weather Score</a:t>
            </a:r>
            <a:endParaRPr>
              <a:latin typeface="Calibri"/>
              <a:ea typeface="Calibri"/>
              <a:cs typeface="Calibri"/>
              <a:sym typeface="Calibri"/>
            </a:endParaRPr>
          </a:p>
        </p:txBody>
      </p:sp>
      <p:sp>
        <p:nvSpPr>
          <p:cNvPr id="297" name="Google Shape;297;p46"/>
          <p:cNvSpPr txBox="1"/>
          <p:nvPr/>
        </p:nvSpPr>
        <p:spPr>
          <a:xfrm>
            <a:off x="1102063" y="2156950"/>
            <a:ext cx="11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Driver Count</a:t>
            </a:r>
            <a:endParaRPr>
              <a:latin typeface="Calibri"/>
              <a:ea typeface="Calibri"/>
              <a:cs typeface="Calibri"/>
              <a:sym typeface="Calibri"/>
            </a:endParaRPr>
          </a:p>
        </p:txBody>
      </p:sp>
      <p:sp>
        <p:nvSpPr>
          <p:cNvPr id="298" name="Google Shape;298;p46"/>
          <p:cNvSpPr txBox="1"/>
          <p:nvPr/>
        </p:nvSpPr>
        <p:spPr>
          <a:xfrm>
            <a:off x="1102075" y="3076025"/>
            <a:ext cx="13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Average Speed</a:t>
            </a:r>
            <a:endParaRPr>
              <a:latin typeface="Calibri"/>
              <a:ea typeface="Calibri"/>
              <a:cs typeface="Calibri"/>
              <a:sym typeface="Calibri"/>
            </a:endParaRPr>
          </a:p>
        </p:txBody>
      </p:sp>
      <p:sp>
        <p:nvSpPr>
          <p:cNvPr id="299" name="Google Shape;299;p46"/>
          <p:cNvSpPr txBox="1"/>
          <p:nvPr/>
        </p:nvSpPr>
        <p:spPr>
          <a:xfrm>
            <a:off x="2448925" y="3920650"/>
            <a:ext cx="9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Jam Level</a:t>
            </a:r>
            <a:endParaRPr>
              <a:latin typeface="Calibri"/>
              <a:ea typeface="Calibri"/>
              <a:cs typeface="Calibri"/>
              <a:sym typeface="Calibri"/>
            </a:endParaRPr>
          </a:p>
        </p:txBody>
      </p:sp>
      <p:sp>
        <p:nvSpPr>
          <p:cNvPr id="300" name="Google Shape;300;p46"/>
          <p:cNvSpPr txBox="1"/>
          <p:nvPr/>
        </p:nvSpPr>
        <p:spPr>
          <a:xfrm>
            <a:off x="4383575" y="3914550"/>
            <a:ext cx="12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Temperature</a:t>
            </a:r>
            <a:endParaRPr>
              <a:latin typeface="Calibri"/>
              <a:ea typeface="Calibri"/>
              <a:cs typeface="Calibri"/>
              <a:sym typeface="Calibri"/>
            </a:endParaRPr>
          </a:p>
        </p:txBody>
      </p:sp>
      <p:sp>
        <p:nvSpPr>
          <p:cNvPr id="301" name="Google Shape;301;p46"/>
          <p:cNvSpPr txBox="1"/>
          <p:nvPr/>
        </p:nvSpPr>
        <p:spPr>
          <a:xfrm>
            <a:off x="6016775" y="3228425"/>
            <a:ext cx="1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Humidity</a:t>
            </a:r>
            <a:endParaRPr>
              <a:latin typeface="Calibri"/>
              <a:ea typeface="Calibri"/>
              <a:cs typeface="Calibri"/>
              <a:sym typeface="Calibri"/>
            </a:endParaRPr>
          </a:p>
        </p:txBody>
      </p:sp>
      <p:sp>
        <p:nvSpPr>
          <p:cNvPr id="302" name="Google Shape;302;p46"/>
          <p:cNvSpPr txBox="1"/>
          <p:nvPr/>
        </p:nvSpPr>
        <p:spPr>
          <a:xfrm>
            <a:off x="6027700" y="2156950"/>
            <a:ext cx="18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Wind Speed &amp; Degree</a:t>
            </a:r>
            <a:endParaRPr>
              <a:latin typeface="Calibri"/>
              <a:ea typeface="Calibri"/>
              <a:cs typeface="Calibri"/>
              <a:sym typeface="Calibri"/>
            </a:endParaRPr>
          </a:p>
        </p:txBody>
      </p:sp>
      <p:sp>
        <p:nvSpPr>
          <p:cNvPr id="303" name="Google Shape;303;p46"/>
          <p:cNvSpPr txBox="1"/>
          <p:nvPr/>
        </p:nvSpPr>
        <p:spPr>
          <a:xfrm flipH="1">
            <a:off x="5166400" y="1328575"/>
            <a:ext cx="9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Snow</a:t>
            </a:r>
            <a:endParaRPr>
              <a:latin typeface="Calibri"/>
              <a:ea typeface="Calibri"/>
              <a:cs typeface="Calibri"/>
              <a:sym typeface="Calibri"/>
            </a:endParaRPr>
          </a:p>
        </p:txBody>
      </p:sp>
      <p:sp>
        <p:nvSpPr>
          <p:cNvPr id="304" name="Google Shape;304;p46"/>
          <p:cNvSpPr txBox="1"/>
          <p:nvPr/>
        </p:nvSpPr>
        <p:spPr>
          <a:xfrm flipH="1">
            <a:off x="3752125" y="1294300"/>
            <a:ext cx="12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Clouds</a:t>
            </a:r>
            <a:endParaRPr>
              <a:latin typeface="Calibri"/>
              <a:ea typeface="Calibri"/>
              <a:cs typeface="Calibri"/>
              <a:sym typeface="Calibri"/>
            </a:endParaRPr>
          </a:p>
        </p:txBody>
      </p:sp>
      <p:sp>
        <p:nvSpPr>
          <p:cNvPr id="305" name="Google Shape;305;p46"/>
          <p:cNvSpPr/>
          <p:nvPr/>
        </p:nvSpPr>
        <p:spPr>
          <a:xfrm>
            <a:off x="1969500" y="1101325"/>
            <a:ext cx="1372200" cy="854700"/>
          </a:xfrm>
          <a:prstGeom prst="ellipse">
            <a:avLst/>
          </a:prstGeom>
          <a:noFill/>
          <a:ln cap="flat" cmpd="sng" w="9525">
            <a:solidFill>
              <a:srgbClr val="6F89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6"/>
          <p:cNvSpPr/>
          <p:nvPr/>
        </p:nvSpPr>
        <p:spPr>
          <a:xfrm>
            <a:off x="1035625" y="1941700"/>
            <a:ext cx="1262400" cy="821100"/>
          </a:xfrm>
          <a:prstGeom prst="ellipse">
            <a:avLst/>
          </a:prstGeom>
          <a:noFill/>
          <a:ln cap="flat" cmpd="sng" w="9525">
            <a:solidFill>
              <a:srgbClr val="6F89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6"/>
          <p:cNvSpPr/>
          <p:nvPr/>
        </p:nvSpPr>
        <p:spPr>
          <a:xfrm>
            <a:off x="1047175" y="2865575"/>
            <a:ext cx="1372200" cy="854700"/>
          </a:xfrm>
          <a:prstGeom prst="ellipse">
            <a:avLst/>
          </a:prstGeom>
          <a:noFill/>
          <a:ln cap="flat" cmpd="sng" w="9525">
            <a:solidFill>
              <a:srgbClr val="6F89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6"/>
          <p:cNvSpPr/>
          <p:nvPr/>
        </p:nvSpPr>
        <p:spPr>
          <a:xfrm>
            <a:off x="2231575" y="3687300"/>
            <a:ext cx="1372200" cy="854700"/>
          </a:xfrm>
          <a:prstGeom prst="ellipse">
            <a:avLst/>
          </a:prstGeom>
          <a:noFill/>
          <a:ln cap="flat" cmpd="sng" w="9525">
            <a:solidFill>
              <a:srgbClr val="6F89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6"/>
          <p:cNvSpPr/>
          <p:nvPr/>
        </p:nvSpPr>
        <p:spPr>
          <a:xfrm>
            <a:off x="4275088" y="3724050"/>
            <a:ext cx="1262400" cy="781200"/>
          </a:xfrm>
          <a:prstGeom prst="ellipse">
            <a:avLst/>
          </a:prstGeom>
          <a:noFill/>
          <a:ln cap="flat" cmpd="sng" w="9525">
            <a:solidFill>
              <a:srgbClr val="6F89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6"/>
          <p:cNvSpPr/>
          <p:nvPr/>
        </p:nvSpPr>
        <p:spPr>
          <a:xfrm>
            <a:off x="5768000" y="3001175"/>
            <a:ext cx="1372200" cy="854700"/>
          </a:xfrm>
          <a:prstGeom prst="ellipse">
            <a:avLst/>
          </a:prstGeom>
          <a:noFill/>
          <a:ln cap="flat" cmpd="sng" w="9525">
            <a:solidFill>
              <a:srgbClr val="6F89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6"/>
          <p:cNvSpPr/>
          <p:nvPr/>
        </p:nvSpPr>
        <p:spPr>
          <a:xfrm>
            <a:off x="5924775" y="1910475"/>
            <a:ext cx="1971300" cy="909000"/>
          </a:xfrm>
          <a:prstGeom prst="ellipse">
            <a:avLst/>
          </a:prstGeom>
          <a:noFill/>
          <a:ln cap="flat" cmpd="sng" w="9525">
            <a:solidFill>
              <a:srgbClr val="6F89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6"/>
          <p:cNvSpPr/>
          <p:nvPr/>
        </p:nvSpPr>
        <p:spPr>
          <a:xfrm>
            <a:off x="3523550" y="1142200"/>
            <a:ext cx="1129500" cy="704400"/>
          </a:xfrm>
          <a:prstGeom prst="ellipse">
            <a:avLst/>
          </a:prstGeom>
          <a:noFill/>
          <a:ln cap="flat" cmpd="sng" w="9525">
            <a:solidFill>
              <a:srgbClr val="6F89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6"/>
          <p:cNvSpPr/>
          <p:nvPr/>
        </p:nvSpPr>
        <p:spPr>
          <a:xfrm>
            <a:off x="4911100" y="1138075"/>
            <a:ext cx="1129500" cy="781200"/>
          </a:xfrm>
          <a:prstGeom prst="ellipse">
            <a:avLst/>
          </a:prstGeom>
          <a:noFill/>
          <a:ln cap="flat" cmpd="sng" w="9525">
            <a:solidFill>
              <a:srgbClr val="6F89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txBox="1"/>
          <p:nvPr/>
        </p:nvSpPr>
        <p:spPr>
          <a:xfrm>
            <a:off x="3422325" y="2566850"/>
            <a:ext cx="175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Relevant Features</a:t>
            </a:r>
            <a:endParaRPr b="1">
              <a:latin typeface="Calibri"/>
              <a:ea typeface="Calibri"/>
              <a:cs typeface="Calibri"/>
              <a:sym typeface="Calibri"/>
            </a:endParaRPr>
          </a:p>
        </p:txBody>
      </p:sp>
      <p:sp>
        <p:nvSpPr>
          <p:cNvPr id="315" name="Google Shape;315;p46"/>
          <p:cNvSpPr/>
          <p:nvPr/>
        </p:nvSpPr>
        <p:spPr>
          <a:xfrm>
            <a:off x="3016488" y="2288200"/>
            <a:ext cx="2468988" cy="994248"/>
          </a:xfrm>
          <a:prstGeom prst="cloud">
            <a:avLst/>
          </a:prstGeom>
          <a:no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46"/>
          <p:cNvCxnSpPr/>
          <p:nvPr/>
        </p:nvCxnSpPr>
        <p:spPr>
          <a:xfrm rot="10800000">
            <a:off x="3079175" y="2015425"/>
            <a:ext cx="241800" cy="330600"/>
          </a:xfrm>
          <a:prstGeom prst="straightConnector1">
            <a:avLst/>
          </a:prstGeom>
          <a:noFill/>
          <a:ln cap="flat" cmpd="sng" w="9525">
            <a:solidFill>
              <a:schemeClr val="dk2"/>
            </a:solidFill>
            <a:prstDash val="solid"/>
            <a:round/>
            <a:headEnd len="med" w="med" type="none"/>
            <a:tailEnd len="med" w="med" type="triangle"/>
          </a:ln>
        </p:spPr>
      </p:cxnSp>
      <p:cxnSp>
        <p:nvCxnSpPr>
          <p:cNvPr id="317" name="Google Shape;317;p46"/>
          <p:cNvCxnSpPr/>
          <p:nvPr/>
        </p:nvCxnSpPr>
        <p:spPr>
          <a:xfrm rot="10800000">
            <a:off x="2514700" y="2466925"/>
            <a:ext cx="524100" cy="1290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46"/>
          <p:cNvCxnSpPr/>
          <p:nvPr/>
        </p:nvCxnSpPr>
        <p:spPr>
          <a:xfrm flipH="1">
            <a:off x="2522850" y="2999025"/>
            <a:ext cx="507900" cy="1425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46"/>
          <p:cNvCxnSpPr/>
          <p:nvPr/>
        </p:nvCxnSpPr>
        <p:spPr>
          <a:xfrm flipH="1">
            <a:off x="3304750" y="3232825"/>
            <a:ext cx="145200" cy="30630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p46"/>
          <p:cNvCxnSpPr/>
          <p:nvPr/>
        </p:nvCxnSpPr>
        <p:spPr>
          <a:xfrm>
            <a:off x="4764050" y="3232825"/>
            <a:ext cx="56400" cy="3225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46"/>
          <p:cNvCxnSpPr/>
          <p:nvPr/>
        </p:nvCxnSpPr>
        <p:spPr>
          <a:xfrm>
            <a:off x="5457375" y="2990975"/>
            <a:ext cx="290400" cy="14490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46"/>
          <p:cNvCxnSpPr/>
          <p:nvPr/>
        </p:nvCxnSpPr>
        <p:spPr>
          <a:xfrm flipH="1" rot="10800000">
            <a:off x="5361075" y="2347125"/>
            <a:ext cx="386700" cy="255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46"/>
          <p:cNvCxnSpPr/>
          <p:nvPr/>
        </p:nvCxnSpPr>
        <p:spPr>
          <a:xfrm flipH="1" rot="10800000">
            <a:off x="5005900" y="1942650"/>
            <a:ext cx="161400" cy="2502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46"/>
          <p:cNvCxnSpPr/>
          <p:nvPr/>
        </p:nvCxnSpPr>
        <p:spPr>
          <a:xfrm rot="10800000">
            <a:off x="4078175" y="1905425"/>
            <a:ext cx="0" cy="351900"/>
          </a:xfrm>
          <a:prstGeom prst="straightConnector1">
            <a:avLst/>
          </a:prstGeom>
          <a:noFill/>
          <a:ln cap="flat" cmpd="sng" w="9525">
            <a:solidFill>
              <a:schemeClr val="dk2"/>
            </a:solidFill>
            <a:prstDash val="solid"/>
            <a:round/>
            <a:headEnd len="med" w="med" type="none"/>
            <a:tailEnd len="med" w="med" type="triangle"/>
          </a:ln>
        </p:spPr>
      </p:cxnSp>
      <p:pic>
        <p:nvPicPr>
          <p:cNvPr id="325" name="Google Shape;325;p46"/>
          <p:cNvPicPr preferRelativeResize="0"/>
          <p:nvPr/>
        </p:nvPicPr>
        <p:blipFill>
          <a:blip r:embed="rId3">
            <a:alphaModFix/>
          </a:blip>
          <a:stretch>
            <a:fillRect/>
          </a:stretch>
        </p:blipFill>
        <p:spPr>
          <a:xfrm>
            <a:off x="7738975" y="1077075"/>
            <a:ext cx="1123950" cy="552450"/>
          </a:xfrm>
          <a:prstGeom prst="rect">
            <a:avLst/>
          </a:prstGeom>
          <a:noFill/>
          <a:ln>
            <a:noFill/>
          </a:ln>
        </p:spPr>
      </p:pic>
      <p:pic>
        <p:nvPicPr>
          <p:cNvPr id="326" name="Google Shape;326;p46"/>
          <p:cNvPicPr preferRelativeResize="0"/>
          <p:nvPr/>
        </p:nvPicPr>
        <p:blipFill>
          <a:blip r:embed="rId4">
            <a:alphaModFix/>
          </a:blip>
          <a:stretch>
            <a:fillRect/>
          </a:stretch>
        </p:blipFill>
        <p:spPr>
          <a:xfrm>
            <a:off x="153149" y="4092852"/>
            <a:ext cx="1525591" cy="552450"/>
          </a:xfrm>
          <a:prstGeom prst="rect">
            <a:avLst/>
          </a:prstGeom>
          <a:noFill/>
          <a:ln>
            <a:noFill/>
          </a:ln>
        </p:spPr>
      </p:pic>
      <p:cxnSp>
        <p:nvCxnSpPr>
          <p:cNvPr id="327" name="Google Shape;327;p46"/>
          <p:cNvCxnSpPr>
            <a:endCxn id="306" idx="2"/>
          </p:cNvCxnSpPr>
          <p:nvPr/>
        </p:nvCxnSpPr>
        <p:spPr>
          <a:xfrm rot="-5400000">
            <a:off x="-79625" y="2867200"/>
            <a:ext cx="1630200" cy="600300"/>
          </a:xfrm>
          <a:prstGeom prst="curvedConnector2">
            <a:avLst/>
          </a:prstGeom>
          <a:noFill/>
          <a:ln cap="flat" cmpd="sng" w="9525">
            <a:solidFill>
              <a:srgbClr val="F1C232"/>
            </a:solidFill>
            <a:prstDash val="solid"/>
            <a:round/>
            <a:headEnd len="med" w="med" type="none"/>
            <a:tailEnd len="med" w="med" type="stealth"/>
          </a:ln>
        </p:spPr>
      </p:cxnSp>
      <p:cxnSp>
        <p:nvCxnSpPr>
          <p:cNvPr id="328" name="Google Shape;328;p46"/>
          <p:cNvCxnSpPr>
            <a:stCxn id="305" idx="0"/>
            <a:endCxn id="325" idx="0"/>
          </p:cNvCxnSpPr>
          <p:nvPr/>
        </p:nvCxnSpPr>
        <p:spPr>
          <a:xfrm rot="-5400000">
            <a:off x="5466150" y="-1733525"/>
            <a:ext cx="24300" cy="5645400"/>
          </a:xfrm>
          <a:prstGeom prst="curvedConnector3">
            <a:avLst>
              <a:gd fmla="val 1079733" name="adj1"/>
            </a:avLst>
          </a:prstGeom>
          <a:noFill/>
          <a:ln cap="flat" cmpd="sng" w="9525">
            <a:solidFill>
              <a:srgbClr val="3C78D8"/>
            </a:solidFill>
            <a:prstDash val="solid"/>
            <a:round/>
            <a:headEnd len="med" w="med" type="stealth"/>
            <a:tailEnd len="med" w="med" type="none"/>
          </a:ln>
        </p:spPr>
      </p:cxnSp>
      <p:cxnSp>
        <p:nvCxnSpPr>
          <p:cNvPr id="329" name="Google Shape;329;p46"/>
          <p:cNvCxnSpPr>
            <a:stCxn id="312" idx="0"/>
            <a:endCxn id="325" idx="0"/>
          </p:cNvCxnSpPr>
          <p:nvPr/>
        </p:nvCxnSpPr>
        <p:spPr>
          <a:xfrm rot="-5400000">
            <a:off x="6162050" y="-996650"/>
            <a:ext cx="65100" cy="4212600"/>
          </a:xfrm>
          <a:prstGeom prst="curvedConnector3">
            <a:avLst>
              <a:gd fmla="val 465822" name="adj1"/>
            </a:avLst>
          </a:prstGeom>
          <a:noFill/>
          <a:ln cap="flat" cmpd="sng" w="9525">
            <a:solidFill>
              <a:srgbClr val="3C78D8"/>
            </a:solidFill>
            <a:prstDash val="solid"/>
            <a:round/>
            <a:headEnd len="med" w="med" type="stealth"/>
            <a:tailEnd len="med" w="med" type="none"/>
          </a:ln>
        </p:spPr>
      </p:cxnSp>
      <p:cxnSp>
        <p:nvCxnSpPr>
          <p:cNvPr id="330" name="Google Shape;330;p46"/>
          <p:cNvCxnSpPr>
            <a:stCxn id="313" idx="7"/>
          </p:cNvCxnSpPr>
          <p:nvPr/>
        </p:nvCxnSpPr>
        <p:spPr>
          <a:xfrm rot="-5400000">
            <a:off x="6745339" y="258429"/>
            <a:ext cx="123900" cy="1864200"/>
          </a:xfrm>
          <a:prstGeom prst="curvedConnector2">
            <a:avLst/>
          </a:prstGeom>
          <a:noFill/>
          <a:ln cap="flat" cmpd="sng" w="9525">
            <a:solidFill>
              <a:srgbClr val="3C78D8"/>
            </a:solidFill>
            <a:prstDash val="solid"/>
            <a:round/>
            <a:headEnd len="med" w="med" type="stealth"/>
            <a:tailEnd len="med" w="med" type="none"/>
          </a:ln>
        </p:spPr>
      </p:cxnSp>
      <p:cxnSp>
        <p:nvCxnSpPr>
          <p:cNvPr id="331" name="Google Shape;331;p46"/>
          <p:cNvCxnSpPr>
            <a:stCxn id="325" idx="2"/>
            <a:endCxn id="311" idx="6"/>
          </p:cNvCxnSpPr>
          <p:nvPr/>
        </p:nvCxnSpPr>
        <p:spPr>
          <a:xfrm rot="5400000">
            <a:off x="7730650" y="1794825"/>
            <a:ext cx="735600" cy="405000"/>
          </a:xfrm>
          <a:prstGeom prst="curvedConnector2">
            <a:avLst/>
          </a:prstGeom>
          <a:noFill/>
          <a:ln cap="flat" cmpd="sng" w="9525">
            <a:solidFill>
              <a:srgbClr val="3C78D8"/>
            </a:solidFill>
            <a:prstDash val="solid"/>
            <a:round/>
            <a:headEnd len="med" w="med" type="none"/>
            <a:tailEnd len="med" w="med" type="stealth"/>
          </a:ln>
        </p:spPr>
      </p:cxnSp>
      <p:cxnSp>
        <p:nvCxnSpPr>
          <p:cNvPr id="332" name="Google Shape;332;p46"/>
          <p:cNvCxnSpPr>
            <a:stCxn id="325" idx="2"/>
            <a:endCxn id="310" idx="6"/>
          </p:cNvCxnSpPr>
          <p:nvPr/>
        </p:nvCxnSpPr>
        <p:spPr>
          <a:xfrm rot="5400000">
            <a:off x="6821050" y="1948725"/>
            <a:ext cx="1799100" cy="1160700"/>
          </a:xfrm>
          <a:prstGeom prst="curvedConnector2">
            <a:avLst/>
          </a:prstGeom>
          <a:noFill/>
          <a:ln cap="flat" cmpd="sng" w="9525">
            <a:solidFill>
              <a:srgbClr val="3C78D8"/>
            </a:solidFill>
            <a:prstDash val="solid"/>
            <a:round/>
            <a:headEnd len="med" w="med" type="none"/>
            <a:tailEnd len="med" w="med" type="stealth"/>
          </a:ln>
        </p:spPr>
      </p:cxnSp>
      <p:cxnSp>
        <p:nvCxnSpPr>
          <p:cNvPr id="333" name="Google Shape;333;p46"/>
          <p:cNvCxnSpPr>
            <a:stCxn id="325" idx="2"/>
          </p:cNvCxnSpPr>
          <p:nvPr/>
        </p:nvCxnSpPr>
        <p:spPr>
          <a:xfrm rot="5400000">
            <a:off x="5323900" y="1513575"/>
            <a:ext cx="2861100" cy="3093000"/>
          </a:xfrm>
          <a:prstGeom prst="curvedConnector2">
            <a:avLst/>
          </a:prstGeom>
          <a:noFill/>
          <a:ln cap="flat" cmpd="sng" w="9525">
            <a:solidFill>
              <a:srgbClr val="3C78D8"/>
            </a:solidFill>
            <a:prstDash val="solid"/>
            <a:round/>
            <a:headEnd len="med" w="med" type="none"/>
            <a:tailEnd len="med" w="med" type="stealth"/>
          </a:ln>
        </p:spPr>
      </p:cxnSp>
      <p:cxnSp>
        <p:nvCxnSpPr>
          <p:cNvPr id="334" name="Google Shape;334;p46"/>
          <p:cNvCxnSpPr/>
          <p:nvPr/>
        </p:nvCxnSpPr>
        <p:spPr>
          <a:xfrm flipH="1" rot="10800000">
            <a:off x="1410825" y="3724475"/>
            <a:ext cx="96900" cy="346800"/>
          </a:xfrm>
          <a:prstGeom prst="straightConnector1">
            <a:avLst/>
          </a:prstGeom>
          <a:noFill/>
          <a:ln cap="flat" cmpd="sng" w="9525">
            <a:solidFill>
              <a:srgbClr val="F1C232"/>
            </a:solidFill>
            <a:prstDash val="solid"/>
            <a:round/>
            <a:headEnd len="med" w="med" type="none"/>
            <a:tailEnd len="med" w="med" type="triangle"/>
          </a:ln>
        </p:spPr>
      </p:cxnSp>
      <p:sp>
        <p:nvSpPr>
          <p:cNvPr id="335" name="Google Shape;335;p46"/>
          <p:cNvSpPr/>
          <p:nvPr/>
        </p:nvSpPr>
        <p:spPr>
          <a:xfrm>
            <a:off x="1709125" y="4288925"/>
            <a:ext cx="475650" cy="103475"/>
          </a:xfrm>
          <a:custGeom>
            <a:rect b="b" l="l" r="r" t="t"/>
            <a:pathLst>
              <a:path extrusionOk="0" h="4139" w="19026">
                <a:moveTo>
                  <a:pt x="0" y="3225"/>
                </a:moveTo>
                <a:cubicBezTo>
                  <a:pt x="1774" y="3333"/>
                  <a:pt x="7471" y="4408"/>
                  <a:pt x="10642" y="3870"/>
                </a:cubicBezTo>
                <a:cubicBezTo>
                  <a:pt x="13813" y="3333"/>
                  <a:pt x="17629" y="645"/>
                  <a:pt x="19026" y="0"/>
                </a:cubicBezTo>
              </a:path>
            </a:pathLst>
          </a:custGeom>
          <a:noFill/>
          <a:ln cap="flat" cmpd="sng" w="9525">
            <a:solidFill>
              <a:srgbClr val="F1C232"/>
            </a:solidFill>
            <a:prstDash val="solid"/>
            <a:round/>
            <a:headEnd len="med" w="med" type="none"/>
            <a:tailEnd len="med" w="med" type="stealth"/>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596400" y="-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Feature Importance</a:t>
            </a:r>
            <a:endParaRPr/>
          </a:p>
        </p:txBody>
      </p:sp>
      <p:graphicFrame>
        <p:nvGraphicFramePr>
          <p:cNvPr id="341" name="Google Shape;341;p47"/>
          <p:cNvGraphicFramePr/>
          <p:nvPr/>
        </p:nvGraphicFramePr>
        <p:xfrm>
          <a:off x="596400" y="885178"/>
          <a:ext cx="3000000" cy="3000000"/>
        </p:xfrm>
        <a:graphic>
          <a:graphicData uri="http://schemas.openxmlformats.org/drawingml/2006/table">
            <a:tbl>
              <a:tblPr>
                <a:noFill/>
                <a:tableStyleId>{8C723B18-C936-4583-9513-3337B7C644AB}</a:tableStyleId>
              </a:tblPr>
              <a:tblGrid>
                <a:gridCol w="1926875"/>
                <a:gridCol w="1841475"/>
              </a:tblGrid>
              <a:tr h="289725">
                <a:tc>
                  <a:txBody>
                    <a:bodyPr/>
                    <a:lstStyle/>
                    <a:p>
                      <a:pPr indent="0" lvl="0" marL="0" rtl="0" algn="ctr">
                        <a:spcBef>
                          <a:spcPts val="0"/>
                        </a:spcBef>
                        <a:spcAft>
                          <a:spcPts val="0"/>
                        </a:spcAft>
                        <a:buNone/>
                      </a:pPr>
                      <a:r>
                        <a:rPr b="1" lang="en" sz="1200">
                          <a:solidFill>
                            <a:schemeClr val="dk1"/>
                          </a:solidFill>
                          <a:latin typeface="Calibri"/>
                          <a:ea typeface="Calibri"/>
                          <a:cs typeface="Calibri"/>
                          <a:sym typeface="Calibri"/>
                        </a:rPr>
                        <a:t>Features</a:t>
                      </a:r>
                      <a:endParaRPr b="1"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alibri"/>
                          <a:ea typeface="Calibri"/>
                          <a:cs typeface="Calibri"/>
                          <a:sym typeface="Calibri"/>
                        </a:rPr>
                        <a:t>Importance</a:t>
                      </a:r>
                      <a:endParaRPr b="1" sz="12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Temperature</a:t>
                      </a:r>
                      <a:endParaRPr sz="9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0.268</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Wind Degree</a:t>
                      </a:r>
                      <a:endParaRPr sz="9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0.158</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Humidity</a:t>
                      </a:r>
                      <a:endParaRPr sz="900">
                        <a:solidFill>
                          <a:schemeClr val="dk1"/>
                        </a:solidFill>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0.146</a:t>
                      </a:r>
                      <a:endParaRPr sz="9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Average Vehicle Speed</a:t>
                      </a:r>
                      <a:endParaRPr sz="9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0.109</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Air Pressure</a:t>
                      </a:r>
                      <a:endParaRPr sz="9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0.075</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Wind Speed</a:t>
                      </a:r>
                      <a:endParaRPr sz="9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 0.082</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Snow</a:t>
                      </a:r>
                      <a:endParaRPr sz="9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0.089</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Driver Count</a:t>
                      </a:r>
                      <a:endParaRPr sz="9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900"/>
                        <a:t>0.026</a:t>
                      </a:r>
                      <a:endParaRPr sz="900"/>
                    </a:p>
                  </a:txBody>
                  <a:tcPr marT="91425" marB="91425" marR="91425" marL="91425">
                    <a:lnT cap="flat" cmpd="sng" w="9525">
                      <a:solidFill>
                        <a:srgbClr val="9E9E9E"/>
                      </a:solidFill>
                      <a:prstDash val="solid"/>
                      <a:round/>
                      <a:headEnd len="sm" w="sm" type="none"/>
                      <a:tailEnd len="sm" w="sm" type="none"/>
                    </a:lnT>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Weather Score</a:t>
                      </a:r>
                      <a:endParaRPr sz="9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0.017</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Jam Level</a:t>
                      </a:r>
                      <a:endParaRPr sz="9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0.006</a:t>
                      </a:r>
                      <a:endParaRPr sz="9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8600">
                <a:tc>
                  <a:txBody>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Clouds</a:t>
                      </a:r>
                      <a:endParaRPr sz="9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0.017</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342" name="Google Shape;342;p47"/>
          <p:cNvPicPr preferRelativeResize="0"/>
          <p:nvPr/>
        </p:nvPicPr>
        <p:blipFill>
          <a:blip r:embed="rId3">
            <a:alphaModFix/>
          </a:blip>
          <a:stretch>
            <a:fillRect/>
          </a:stretch>
        </p:blipFill>
        <p:spPr>
          <a:xfrm>
            <a:off x="4536250" y="1555637"/>
            <a:ext cx="4368475" cy="2484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Model Selection and Output</a:t>
            </a:r>
            <a:endParaRPr/>
          </a:p>
        </p:txBody>
      </p:sp>
      <p:sp>
        <p:nvSpPr>
          <p:cNvPr id="348" name="Google Shape;348;p48"/>
          <p:cNvSpPr txBox="1"/>
          <p:nvPr/>
        </p:nvSpPr>
        <p:spPr>
          <a:xfrm>
            <a:off x="815700" y="1257550"/>
            <a:ext cx="6423600" cy="2124000"/>
          </a:xfrm>
          <a:prstGeom prst="rect">
            <a:avLst/>
          </a:prstGeom>
          <a:noFill/>
          <a:ln>
            <a:noFill/>
          </a:ln>
        </p:spPr>
        <p:txBody>
          <a:bodyPr anchorCtr="0" anchor="t" bIns="91425" lIns="91425" spcFirstLastPara="1" rIns="91425" wrap="square" tIns="91425">
            <a:spAutoFit/>
          </a:bodyPr>
          <a:lstStyle/>
          <a:p>
            <a:pPr indent="-317500" lvl="1" marL="914400" marR="0" rtl="0" algn="l">
              <a:lnSpc>
                <a:spcPct val="150000"/>
              </a:lnSpc>
              <a:spcBef>
                <a:spcPts val="400"/>
              </a:spcBef>
              <a:spcAft>
                <a:spcPts val="0"/>
              </a:spcAft>
              <a:buClr>
                <a:srgbClr val="A6192E"/>
              </a:buClr>
              <a:buSzPts val="1400"/>
              <a:buChar char="○"/>
            </a:pPr>
            <a:r>
              <a:rPr lang="en" sz="1800">
                <a:solidFill>
                  <a:schemeClr val="dk1"/>
                </a:solidFill>
                <a:latin typeface="Calibri"/>
                <a:ea typeface="Calibri"/>
                <a:cs typeface="Calibri"/>
                <a:sym typeface="Calibri"/>
              </a:rPr>
              <a:t>Decision</a:t>
            </a:r>
            <a:r>
              <a:rPr lang="en" sz="1800">
                <a:solidFill>
                  <a:schemeClr val="dk1"/>
                </a:solidFill>
                <a:latin typeface="Calibri"/>
                <a:ea typeface="Calibri"/>
                <a:cs typeface="Calibri"/>
                <a:sym typeface="Calibri"/>
              </a:rPr>
              <a:t> Tree algorithm for better readability </a:t>
            </a:r>
            <a:endParaRPr sz="1800">
              <a:solidFill>
                <a:schemeClr val="dk1"/>
              </a:solidFill>
              <a:latin typeface="Calibri"/>
              <a:ea typeface="Calibri"/>
              <a:cs typeface="Calibri"/>
              <a:sym typeface="Calibri"/>
            </a:endParaRPr>
          </a:p>
          <a:p>
            <a:pPr indent="-317500" lvl="1" marL="914400" marR="0" rtl="0" algn="l">
              <a:lnSpc>
                <a:spcPct val="150000"/>
              </a:lnSpc>
              <a:spcBef>
                <a:spcPts val="0"/>
              </a:spcBef>
              <a:spcAft>
                <a:spcPts val="0"/>
              </a:spcAft>
              <a:buClr>
                <a:srgbClr val="A6192E"/>
              </a:buClr>
              <a:buSzPts val="1400"/>
              <a:buChar char="○"/>
            </a:pPr>
            <a:r>
              <a:rPr lang="en" sz="1800">
                <a:solidFill>
                  <a:schemeClr val="dk1"/>
                </a:solidFill>
                <a:latin typeface="Calibri"/>
                <a:ea typeface="Calibri"/>
                <a:cs typeface="Calibri"/>
                <a:sym typeface="Calibri"/>
              </a:rPr>
              <a:t>Choosing f1_score as the metric </a:t>
            </a:r>
            <a:endParaRPr sz="1800">
              <a:solidFill>
                <a:schemeClr val="dk1"/>
              </a:solidFill>
              <a:latin typeface="Calibri"/>
              <a:ea typeface="Calibri"/>
              <a:cs typeface="Calibri"/>
              <a:sym typeface="Calibri"/>
            </a:endParaRPr>
          </a:p>
          <a:p>
            <a:pPr indent="-317500" lvl="1" marL="914400" marR="0" rtl="0" algn="l">
              <a:lnSpc>
                <a:spcPct val="150000"/>
              </a:lnSpc>
              <a:spcBef>
                <a:spcPts val="0"/>
              </a:spcBef>
              <a:spcAft>
                <a:spcPts val="0"/>
              </a:spcAft>
              <a:buClr>
                <a:srgbClr val="A6192E"/>
              </a:buClr>
              <a:buSzPts val="1400"/>
              <a:buChar char="○"/>
            </a:pPr>
            <a:r>
              <a:rPr lang="en" sz="1800">
                <a:solidFill>
                  <a:schemeClr val="dk1"/>
                </a:solidFill>
                <a:latin typeface="Calibri"/>
                <a:ea typeface="Calibri"/>
                <a:cs typeface="Calibri"/>
                <a:sym typeface="Calibri"/>
              </a:rPr>
              <a:t>Test metrics: 0.98</a:t>
            </a:r>
            <a:endParaRPr sz="1800">
              <a:solidFill>
                <a:schemeClr val="dk1"/>
              </a:solidFill>
              <a:latin typeface="Calibri"/>
              <a:ea typeface="Calibri"/>
              <a:cs typeface="Calibri"/>
              <a:sym typeface="Calibri"/>
            </a:endParaRPr>
          </a:p>
          <a:p>
            <a:pPr indent="-317500" lvl="2" marL="1371600" marR="0" rtl="0" algn="l">
              <a:lnSpc>
                <a:spcPct val="150000"/>
              </a:lnSpc>
              <a:spcBef>
                <a:spcPts val="0"/>
              </a:spcBef>
              <a:spcAft>
                <a:spcPts val="0"/>
              </a:spcAft>
              <a:buClr>
                <a:srgbClr val="A6192E"/>
              </a:buClr>
              <a:buSzPts val="1400"/>
              <a:buFont typeface="Noto Sans Symbols"/>
              <a:buChar char="■"/>
            </a:pPr>
            <a:r>
              <a:rPr lang="en" sz="1800">
                <a:solidFill>
                  <a:schemeClr val="dk1"/>
                </a:solidFill>
                <a:latin typeface="Calibri"/>
                <a:ea typeface="Calibri"/>
                <a:cs typeface="Calibri"/>
                <a:sym typeface="Calibri"/>
              </a:rPr>
              <a:t>Class </a:t>
            </a:r>
            <a:r>
              <a:rPr lang="en" sz="1800">
                <a:solidFill>
                  <a:schemeClr val="dk1"/>
                </a:solidFill>
                <a:latin typeface="Calibri"/>
                <a:ea typeface="Calibri"/>
                <a:cs typeface="Calibri"/>
                <a:sym typeface="Calibri"/>
              </a:rPr>
              <a:t>imbalance</a:t>
            </a: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317500" lvl="2" marL="1371600" marR="0" rtl="0" algn="l">
              <a:lnSpc>
                <a:spcPct val="150000"/>
              </a:lnSpc>
              <a:spcBef>
                <a:spcPts val="0"/>
              </a:spcBef>
              <a:spcAft>
                <a:spcPts val="0"/>
              </a:spcAft>
              <a:buClr>
                <a:srgbClr val="A6192E"/>
              </a:buClr>
              <a:buSzPts val="1400"/>
              <a:buFont typeface="Noto Sans Symbols"/>
              <a:buChar char="■"/>
            </a:pPr>
            <a:r>
              <a:rPr lang="en" sz="1800">
                <a:solidFill>
                  <a:schemeClr val="dk1"/>
                </a:solidFill>
                <a:latin typeface="Calibri"/>
                <a:ea typeface="Calibri"/>
                <a:cs typeface="Calibri"/>
                <a:sym typeface="Calibri"/>
              </a:rPr>
              <a:t>Size of the dataset </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Next Steps</a:t>
            </a:r>
            <a:endParaRPr/>
          </a:p>
        </p:txBody>
      </p:sp>
      <p:sp>
        <p:nvSpPr>
          <p:cNvPr id="354" name="Google Shape;354;p49"/>
          <p:cNvSpPr txBox="1"/>
          <p:nvPr>
            <p:ph idx="1" type="body"/>
          </p:nvPr>
        </p:nvSpPr>
        <p:spPr>
          <a:xfrm>
            <a:off x="628650" y="1268044"/>
            <a:ext cx="7886700" cy="32634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SzPts val="1500"/>
              <a:buAutoNum type="arabicPeriod"/>
            </a:pPr>
            <a:r>
              <a:rPr lang="en"/>
              <a:t>Re-evaluate model to investigate the suspiciously high f1-score</a:t>
            </a:r>
            <a:endParaRPr/>
          </a:p>
          <a:p>
            <a:pPr indent="-317500" lvl="1" marL="914400" rtl="0" algn="l">
              <a:lnSpc>
                <a:spcPct val="150000"/>
              </a:lnSpc>
              <a:spcBef>
                <a:spcPts val="0"/>
              </a:spcBef>
              <a:spcAft>
                <a:spcPts val="0"/>
              </a:spcAft>
              <a:buSzPts val="1400"/>
              <a:buAutoNum type="alphaLcPeriod"/>
            </a:pPr>
            <a:r>
              <a:rPr lang="en"/>
              <a:t>Investigate the presence of class imbalance.</a:t>
            </a:r>
            <a:endParaRPr/>
          </a:p>
          <a:p>
            <a:pPr indent="-317500" lvl="1" marL="914400" rtl="0" algn="l">
              <a:lnSpc>
                <a:spcPct val="150000"/>
              </a:lnSpc>
              <a:spcBef>
                <a:spcPts val="0"/>
              </a:spcBef>
              <a:spcAft>
                <a:spcPts val="0"/>
              </a:spcAft>
              <a:buSzPts val="1400"/>
              <a:buAutoNum type="alphaLcPeriod"/>
            </a:pPr>
            <a:r>
              <a:rPr lang="en"/>
              <a:t>Integrate additional years and streets into the data + model.</a:t>
            </a:r>
            <a:endParaRPr/>
          </a:p>
          <a:p>
            <a:pPr indent="-317500" lvl="1" marL="914400" rtl="0" algn="l">
              <a:lnSpc>
                <a:spcPct val="150000"/>
              </a:lnSpc>
              <a:spcBef>
                <a:spcPts val="0"/>
              </a:spcBef>
              <a:spcAft>
                <a:spcPts val="0"/>
              </a:spcAft>
              <a:buSzPts val="1400"/>
              <a:buAutoNum type="alphaLcPeriod"/>
            </a:pPr>
            <a:r>
              <a:rPr lang="en"/>
              <a:t>Split data on hourly basis instead of day-to-day basis for increasing data points.</a:t>
            </a:r>
            <a:endParaRPr/>
          </a:p>
          <a:p>
            <a:pPr indent="-323850" lvl="0" marL="457200" rtl="0" algn="l">
              <a:lnSpc>
                <a:spcPct val="150000"/>
              </a:lnSpc>
              <a:spcBef>
                <a:spcPts val="0"/>
              </a:spcBef>
              <a:spcAft>
                <a:spcPts val="0"/>
              </a:spcAft>
              <a:buSzPts val="1500"/>
              <a:buAutoNum type="arabicPeriod"/>
            </a:pPr>
            <a:r>
              <a:rPr lang="en"/>
              <a:t>Create safety metric ranges based on crash percentage.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Questions to Consider</a:t>
            </a:r>
            <a:endParaRPr/>
          </a:p>
        </p:txBody>
      </p:sp>
      <p:sp>
        <p:nvSpPr>
          <p:cNvPr id="360" name="Google Shape;360;p50"/>
          <p:cNvSpPr txBox="1"/>
          <p:nvPr/>
        </p:nvSpPr>
        <p:spPr>
          <a:xfrm>
            <a:off x="628650" y="1268044"/>
            <a:ext cx="7886700" cy="3263400"/>
          </a:xfrm>
          <a:prstGeom prst="rect">
            <a:avLst/>
          </a:prstGeom>
          <a:noFill/>
          <a:ln>
            <a:noFill/>
          </a:ln>
        </p:spPr>
        <p:txBody>
          <a:bodyPr anchorCtr="0" anchor="ctr" bIns="34275" lIns="68575" spcFirstLastPara="1" rIns="68575" wrap="square" tIns="34275">
            <a:noAutofit/>
          </a:bodyPr>
          <a:lstStyle/>
          <a:p>
            <a:pPr indent="-361950" lvl="0" marL="457200" rtl="0" algn="l">
              <a:spcBef>
                <a:spcPts val="0"/>
              </a:spcBef>
              <a:spcAft>
                <a:spcPts val="0"/>
              </a:spcAft>
              <a:buClr>
                <a:srgbClr val="A6192E"/>
              </a:buClr>
              <a:buSzPts val="2100"/>
              <a:buFont typeface="Courier New"/>
              <a:buAutoNum type="arabicPeriod"/>
            </a:pPr>
            <a:r>
              <a:rPr lang="en" sz="2100">
                <a:latin typeface="Calibri"/>
                <a:ea typeface="Calibri"/>
                <a:cs typeface="Calibri"/>
                <a:sym typeface="Calibri"/>
              </a:rPr>
              <a:t>Are there any issues we may have overlooked with our current plan?</a:t>
            </a:r>
            <a:endParaRPr sz="2100">
              <a:latin typeface="Calibri"/>
              <a:ea typeface="Calibri"/>
              <a:cs typeface="Calibri"/>
              <a:sym typeface="Calibri"/>
            </a:endParaRPr>
          </a:p>
          <a:p>
            <a:pPr indent="0" lvl="0" marL="457200" rtl="0" algn="l">
              <a:spcBef>
                <a:spcPts val="0"/>
              </a:spcBef>
              <a:spcAft>
                <a:spcPts val="0"/>
              </a:spcAft>
              <a:buNone/>
            </a:pPr>
            <a:r>
              <a:t/>
            </a:r>
            <a:endParaRPr sz="2100">
              <a:latin typeface="Calibri"/>
              <a:ea typeface="Calibri"/>
              <a:cs typeface="Calibri"/>
              <a:sym typeface="Calibri"/>
            </a:endParaRPr>
          </a:p>
          <a:p>
            <a:pPr indent="-361950" lvl="0" marL="457200" rtl="0" algn="l">
              <a:spcBef>
                <a:spcPts val="0"/>
              </a:spcBef>
              <a:spcAft>
                <a:spcPts val="0"/>
              </a:spcAft>
              <a:buClr>
                <a:srgbClr val="A6192E"/>
              </a:buClr>
              <a:buSzPts val="2100"/>
              <a:buFont typeface="Courier New"/>
              <a:buAutoNum type="arabicPeriod"/>
            </a:pPr>
            <a:r>
              <a:rPr lang="en" sz="2100">
                <a:solidFill>
                  <a:srgbClr val="000000"/>
                </a:solidFill>
                <a:latin typeface="Calibri"/>
                <a:ea typeface="Calibri"/>
                <a:cs typeface="Calibri"/>
                <a:sym typeface="Calibri"/>
              </a:rPr>
              <a:t>Are there other approaches we should consider to address the problem? </a:t>
            </a:r>
            <a:endParaRPr sz="2100">
              <a:latin typeface="Calibri"/>
              <a:ea typeface="Calibri"/>
              <a:cs typeface="Calibri"/>
              <a:sym typeface="Calibri"/>
            </a:endParaRPr>
          </a:p>
          <a:p>
            <a:pPr indent="0" lvl="0" marL="457200" rtl="0" algn="l">
              <a:spcBef>
                <a:spcPts val="0"/>
              </a:spcBef>
              <a:spcAft>
                <a:spcPts val="0"/>
              </a:spcAft>
              <a:buNone/>
            </a:pPr>
            <a:r>
              <a:t/>
            </a:r>
            <a:endParaRPr sz="2100">
              <a:latin typeface="Calibri"/>
              <a:ea typeface="Calibri"/>
              <a:cs typeface="Calibri"/>
              <a:sym typeface="Calibri"/>
            </a:endParaRPr>
          </a:p>
          <a:p>
            <a:pPr indent="-361950" lvl="0" marL="457200" rtl="0" algn="l">
              <a:spcBef>
                <a:spcPts val="0"/>
              </a:spcBef>
              <a:spcAft>
                <a:spcPts val="0"/>
              </a:spcAft>
              <a:buClr>
                <a:srgbClr val="A6192E"/>
              </a:buClr>
              <a:buSzPts val="2100"/>
              <a:buFont typeface="Courier New"/>
              <a:buAutoNum type="arabicPeriod"/>
            </a:pPr>
            <a:r>
              <a:rPr lang="en" sz="2100">
                <a:solidFill>
                  <a:srgbClr val="000000"/>
                </a:solidFill>
                <a:latin typeface="Calibri"/>
                <a:ea typeface="Calibri"/>
                <a:cs typeface="Calibri"/>
                <a:sym typeface="Calibri"/>
              </a:rPr>
              <a:t>Are there any other key stakeholders that we should consider?</a:t>
            </a:r>
            <a:endParaRPr sz="2100">
              <a:latin typeface="Calibri"/>
              <a:ea typeface="Calibri"/>
              <a:cs typeface="Calibri"/>
              <a:sym typeface="Calibri"/>
            </a:endParaRPr>
          </a:p>
          <a:p>
            <a:pPr indent="0" lvl="0" marL="0" rtl="0" algn="l">
              <a:spcBef>
                <a:spcPts val="0"/>
              </a:spcBef>
              <a:spcAft>
                <a:spcPts val="0"/>
              </a:spcAft>
              <a:buNone/>
            </a:pPr>
            <a:r>
              <a:t/>
            </a:r>
            <a:endParaRPr sz="2100">
              <a:solidFill>
                <a:srgbClr val="000000"/>
              </a:solidFill>
              <a:latin typeface="Calibri"/>
              <a:ea typeface="Calibri"/>
              <a:cs typeface="Calibri"/>
              <a:sym typeface="Calibri"/>
            </a:endParaRPr>
          </a:p>
          <a:p>
            <a:pPr indent="0" lvl="0" marL="0" rtl="0" algn="l">
              <a:lnSpc>
                <a:spcPct val="90000"/>
              </a:lnSpc>
              <a:spcBef>
                <a:spcPts val="1200"/>
              </a:spcBef>
              <a:spcAft>
                <a:spcPts val="0"/>
              </a:spcAft>
              <a:buNone/>
            </a:pPr>
            <a:r>
              <a:t/>
            </a:r>
            <a:endParaRPr sz="21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Future Risks </a:t>
            </a:r>
            <a:endParaRPr/>
          </a:p>
        </p:txBody>
      </p:sp>
      <p:sp>
        <p:nvSpPr>
          <p:cNvPr id="366" name="Google Shape;366;p51"/>
          <p:cNvSpPr txBox="1"/>
          <p:nvPr/>
        </p:nvSpPr>
        <p:spPr>
          <a:xfrm>
            <a:off x="628650" y="1268044"/>
            <a:ext cx="7886700" cy="3263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2100">
                <a:latin typeface="Calibri"/>
                <a:ea typeface="Calibri"/>
                <a:cs typeface="Calibri"/>
                <a:sym typeface="Calibri"/>
              </a:rPr>
              <a:t>Biggest Issue at hand - How to integrate other years apart from 2019 in the Waze dataset?</a:t>
            </a:r>
            <a:endParaRPr sz="2100">
              <a:latin typeface="Calibri"/>
              <a:ea typeface="Calibri"/>
              <a:cs typeface="Calibri"/>
              <a:sym typeface="Calibri"/>
            </a:endParaRPr>
          </a:p>
          <a:p>
            <a:pPr indent="0" lvl="0" marL="0" rtl="0" algn="l">
              <a:spcBef>
                <a:spcPts val="0"/>
              </a:spcBef>
              <a:spcAft>
                <a:spcPts val="0"/>
              </a:spcAft>
              <a:buNone/>
            </a:pPr>
            <a:r>
              <a:t/>
            </a:r>
            <a:endParaRPr sz="2100">
              <a:latin typeface="Calibri"/>
              <a:ea typeface="Calibri"/>
              <a:cs typeface="Calibri"/>
              <a:sym typeface="Calibri"/>
            </a:endParaRPr>
          </a:p>
          <a:p>
            <a:pPr indent="0" lvl="0" marL="0" rtl="0" algn="l">
              <a:spcBef>
                <a:spcPts val="0"/>
              </a:spcBef>
              <a:spcAft>
                <a:spcPts val="0"/>
              </a:spcAft>
              <a:buNone/>
            </a:pPr>
            <a:r>
              <a:rPr lang="en" sz="2100">
                <a:latin typeface="Calibri"/>
                <a:ea typeface="Calibri"/>
                <a:cs typeface="Calibri"/>
                <a:sym typeface="Calibri"/>
              </a:rPr>
              <a:t>S</a:t>
            </a:r>
            <a:r>
              <a:rPr lang="en" sz="2100">
                <a:latin typeface="Calibri"/>
                <a:ea typeface="Calibri"/>
                <a:cs typeface="Calibri"/>
                <a:sym typeface="Calibri"/>
              </a:rPr>
              <a:t>olution</a:t>
            </a:r>
            <a:r>
              <a:rPr lang="en" sz="2100">
                <a:latin typeface="Calibri"/>
                <a:ea typeface="Calibri"/>
                <a:cs typeface="Calibri"/>
                <a:sym typeface="Calibri"/>
              </a:rPr>
              <a:t> - </a:t>
            </a:r>
            <a:endParaRPr sz="2100">
              <a:latin typeface="Calibri"/>
              <a:ea typeface="Calibri"/>
              <a:cs typeface="Calibri"/>
              <a:sym typeface="Calibri"/>
            </a:endParaRPr>
          </a:p>
          <a:p>
            <a:pPr indent="0" lvl="0" marL="0" rtl="0" algn="l">
              <a:spcBef>
                <a:spcPts val="0"/>
              </a:spcBef>
              <a:spcAft>
                <a:spcPts val="0"/>
              </a:spcAft>
              <a:buNone/>
            </a:pPr>
            <a:r>
              <a:rPr lang="en" sz="2100">
                <a:latin typeface="Calibri"/>
                <a:ea typeface="Calibri"/>
                <a:cs typeface="Calibri"/>
                <a:sym typeface="Calibri"/>
              </a:rPr>
              <a:t>In case, the F1 Score does not improve after fixing previous issues addressed or in case we don’t manage to identify data for years apart from 2019, we need to use the model involving crash percentage, since this model only utilizes CDOT and Weather datasets that contain data for other years as well.</a:t>
            </a:r>
            <a:endParaRPr sz="2100">
              <a:latin typeface="Calibri"/>
              <a:ea typeface="Calibri"/>
              <a:cs typeface="Calibri"/>
              <a:sym typeface="Calibri"/>
            </a:endParaRPr>
          </a:p>
          <a:p>
            <a:pPr indent="0" lvl="0" marL="457200" rtl="0" algn="l">
              <a:spcBef>
                <a:spcPts val="0"/>
              </a:spcBef>
              <a:spcAft>
                <a:spcPts val="0"/>
              </a:spcAft>
              <a:buNone/>
            </a:pPr>
            <a:r>
              <a:t/>
            </a:r>
            <a:endParaRPr sz="2100">
              <a:latin typeface="Calibri"/>
              <a:ea typeface="Calibri"/>
              <a:cs typeface="Calibri"/>
              <a:sym typeface="Calibri"/>
            </a:endParaRPr>
          </a:p>
          <a:p>
            <a:pPr indent="0" lvl="0" marL="0" rtl="0" algn="l">
              <a:lnSpc>
                <a:spcPct val="90000"/>
              </a:lnSpc>
              <a:spcBef>
                <a:spcPts val="1200"/>
              </a:spcBef>
              <a:spcAft>
                <a:spcPts val="0"/>
              </a:spcAft>
              <a:buNone/>
            </a:pPr>
            <a:r>
              <a:t/>
            </a:r>
            <a:endParaRPr sz="210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nvSpPr>
        <p:spPr>
          <a:xfrm>
            <a:off x="779959" y="1932303"/>
            <a:ext cx="7596900" cy="531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6192E"/>
              </a:buClr>
              <a:buSzPts val="3000"/>
              <a:buFont typeface="Calibri"/>
              <a:buNone/>
            </a:pPr>
            <a:r>
              <a:rPr i="1" lang="en" sz="3000">
                <a:solidFill>
                  <a:srgbClr val="A6192E"/>
                </a:solidFill>
                <a:latin typeface="Calibri"/>
                <a:ea typeface="Calibri"/>
                <a:cs typeface="Calibri"/>
                <a:sym typeface="Calibri"/>
              </a:rPr>
              <a:t>Questions</a:t>
            </a:r>
            <a:endParaRPr b="0" i="1" sz="3000" u="none" cap="none" strike="noStrike">
              <a:solidFill>
                <a:srgbClr val="A6192E"/>
              </a:solidFill>
              <a:latin typeface="Calibri"/>
              <a:ea typeface="Calibri"/>
              <a:cs typeface="Calibri"/>
              <a:sym typeface="Calibri"/>
            </a:endParaRPr>
          </a:p>
        </p:txBody>
      </p:sp>
      <p:sp>
        <p:nvSpPr>
          <p:cNvPr id="372" name="Google Shape;372;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6"/>
          <p:cNvPicPr preferRelativeResize="0"/>
          <p:nvPr/>
        </p:nvPicPr>
        <p:blipFill>
          <a:blip r:embed="rId3">
            <a:alphaModFix/>
          </a:blip>
          <a:stretch>
            <a:fillRect/>
          </a:stretch>
        </p:blipFill>
        <p:spPr>
          <a:xfrm>
            <a:off x="1766000" y="2621150"/>
            <a:ext cx="1216453" cy="1357489"/>
          </a:xfrm>
          <a:prstGeom prst="rect">
            <a:avLst/>
          </a:prstGeom>
          <a:noFill/>
          <a:ln>
            <a:noFill/>
          </a:ln>
        </p:spPr>
      </p:pic>
      <p:pic>
        <p:nvPicPr>
          <p:cNvPr id="117" name="Google Shape;117;p26"/>
          <p:cNvPicPr preferRelativeResize="0"/>
          <p:nvPr/>
        </p:nvPicPr>
        <p:blipFill>
          <a:blip r:embed="rId4">
            <a:alphaModFix/>
          </a:blip>
          <a:stretch>
            <a:fillRect/>
          </a:stretch>
        </p:blipFill>
        <p:spPr>
          <a:xfrm>
            <a:off x="3719875" y="694300"/>
            <a:ext cx="1325401" cy="1325427"/>
          </a:xfrm>
          <a:prstGeom prst="rect">
            <a:avLst/>
          </a:prstGeom>
          <a:noFill/>
          <a:ln>
            <a:noFill/>
          </a:ln>
        </p:spPr>
      </p:pic>
      <p:pic>
        <p:nvPicPr>
          <p:cNvPr id="118" name="Google Shape;118;p26"/>
          <p:cNvPicPr preferRelativeResize="0"/>
          <p:nvPr/>
        </p:nvPicPr>
        <p:blipFill>
          <a:blip r:embed="rId5">
            <a:alphaModFix/>
          </a:blip>
          <a:stretch>
            <a:fillRect/>
          </a:stretch>
        </p:blipFill>
        <p:spPr>
          <a:xfrm>
            <a:off x="5735162" y="710338"/>
            <a:ext cx="1484975" cy="1325425"/>
          </a:xfrm>
          <a:prstGeom prst="rect">
            <a:avLst/>
          </a:prstGeom>
          <a:noFill/>
          <a:ln>
            <a:noFill/>
          </a:ln>
        </p:spPr>
      </p:pic>
      <p:pic>
        <p:nvPicPr>
          <p:cNvPr id="119" name="Google Shape;119;p26"/>
          <p:cNvPicPr preferRelativeResize="0"/>
          <p:nvPr/>
        </p:nvPicPr>
        <p:blipFill>
          <a:blip r:embed="rId6">
            <a:alphaModFix/>
          </a:blip>
          <a:stretch>
            <a:fillRect/>
          </a:stretch>
        </p:blipFill>
        <p:spPr>
          <a:xfrm>
            <a:off x="5913151" y="2681925"/>
            <a:ext cx="1128975" cy="1325424"/>
          </a:xfrm>
          <a:prstGeom prst="rect">
            <a:avLst/>
          </a:prstGeom>
          <a:noFill/>
          <a:ln>
            <a:noFill/>
          </a:ln>
        </p:spPr>
      </p:pic>
      <p:pic>
        <p:nvPicPr>
          <p:cNvPr id="120" name="Google Shape;120;p26"/>
          <p:cNvPicPr preferRelativeResize="0"/>
          <p:nvPr/>
        </p:nvPicPr>
        <p:blipFill rotWithShape="1">
          <a:blip r:embed="rId7">
            <a:alphaModFix/>
          </a:blip>
          <a:srcRect b="0" l="8387" r="5672" t="0"/>
          <a:stretch/>
        </p:blipFill>
        <p:spPr>
          <a:xfrm>
            <a:off x="1823488" y="694300"/>
            <a:ext cx="1101467" cy="1325424"/>
          </a:xfrm>
          <a:prstGeom prst="rect">
            <a:avLst/>
          </a:prstGeom>
          <a:noFill/>
          <a:ln>
            <a:noFill/>
          </a:ln>
        </p:spPr>
      </p:pic>
      <p:pic>
        <p:nvPicPr>
          <p:cNvPr id="121" name="Google Shape;121;p26"/>
          <p:cNvPicPr preferRelativeResize="0"/>
          <p:nvPr/>
        </p:nvPicPr>
        <p:blipFill rotWithShape="1">
          <a:blip r:embed="rId8">
            <a:alphaModFix/>
          </a:blip>
          <a:srcRect b="19166" l="21773" r="23311" t="14922"/>
          <a:stretch/>
        </p:blipFill>
        <p:spPr>
          <a:xfrm>
            <a:off x="3631638" y="2677750"/>
            <a:ext cx="1445125" cy="1300904"/>
          </a:xfrm>
          <a:prstGeom prst="rect">
            <a:avLst/>
          </a:prstGeom>
          <a:noFill/>
          <a:ln>
            <a:noFill/>
          </a:ln>
        </p:spPr>
      </p:pic>
      <p:sp>
        <p:nvSpPr>
          <p:cNvPr id="122" name="Google Shape;122;p26"/>
          <p:cNvSpPr txBox="1"/>
          <p:nvPr/>
        </p:nvSpPr>
        <p:spPr>
          <a:xfrm>
            <a:off x="1823413" y="4057475"/>
            <a:ext cx="1101600" cy="702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Frank Ruhl Libre"/>
                <a:ea typeface="Frank Ruhl Libre"/>
                <a:cs typeface="Frank Ruhl Libre"/>
                <a:sym typeface="Frank Ruhl Libre"/>
              </a:rPr>
              <a:t>Adithi Reddy Kallem</a:t>
            </a:r>
            <a:br>
              <a:rPr b="0" i="0" lang="en" sz="1400" u="none" cap="none" strike="noStrike">
                <a:solidFill>
                  <a:srgbClr val="000000"/>
                </a:solidFill>
                <a:latin typeface="Frank Ruhl Libre"/>
                <a:ea typeface="Frank Ruhl Libre"/>
                <a:cs typeface="Frank Ruhl Libre"/>
                <a:sym typeface="Frank Ruhl Libre"/>
              </a:rPr>
            </a:br>
            <a:r>
              <a:rPr b="0" i="0" lang="en" sz="800" u="none" cap="none" strike="noStrike">
                <a:solidFill>
                  <a:srgbClr val="A6192E"/>
                </a:solidFill>
                <a:latin typeface="Frank Ruhl Libre"/>
                <a:ea typeface="Frank Ruhl Libre"/>
                <a:cs typeface="Frank Ruhl Libre"/>
                <a:sym typeface="Frank Ruhl Libre"/>
              </a:rPr>
              <a:t>M</a:t>
            </a:r>
            <a:r>
              <a:rPr lang="en" sz="800">
                <a:solidFill>
                  <a:srgbClr val="A6192E"/>
                </a:solidFill>
                <a:latin typeface="Frank Ruhl Libre"/>
                <a:ea typeface="Frank Ruhl Libre"/>
                <a:cs typeface="Frank Ruhl Libre"/>
                <a:sym typeface="Frank Ruhl Libre"/>
              </a:rPr>
              <a:t>ISM BIDA</a:t>
            </a:r>
            <a:endParaRPr b="0" i="0" sz="800" u="none" cap="none" strike="noStrike">
              <a:solidFill>
                <a:srgbClr val="A6192E"/>
              </a:solidFill>
              <a:latin typeface="Frank Ruhl Libre"/>
              <a:ea typeface="Frank Ruhl Libre"/>
              <a:cs typeface="Frank Ruhl Libre"/>
              <a:sym typeface="Frank Ruhl Libre"/>
            </a:endParaRPr>
          </a:p>
          <a:p>
            <a:pPr indent="0" lvl="0" marL="0" marR="0" rtl="0" algn="l">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23" name="Google Shape;123;p26"/>
          <p:cNvSpPr txBox="1"/>
          <p:nvPr/>
        </p:nvSpPr>
        <p:spPr>
          <a:xfrm>
            <a:off x="3626425" y="2131725"/>
            <a:ext cx="1512300" cy="41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Frank Ruhl Libre"/>
                <a:ea typeface="Frank Ruhl Libre"/>
                <a:cs typeface="Frank Ruhl Libre"/>
                <a:sym typeface="Frank Ruhl Libre"/>
              </a:rPr>
              <a:t>Chengyuan (William) Zhang</a:t>
            </a:r>
            <a:br>
              <a:rPr b="0" i="0" lang="en" sz="1400" u="none" cap="none" strike="noStrike">
                <a:solidFill>
                  <a:srgbClr val="000000"/>
                </a:solidFill>
                <a:latin typeface="Frank Ruhl Libre"/>
                <a:ea typeface="Frank Ruhl Libre"/>
                <a:cs typeface="Frank Ruhl Libre"/>
                <a:sym typeface="Frank Ruhl Libre"/>
              </a:rPr>
            </a:br>
            <a:r>
              <a:rPr b="0" i="0" lang="en" sz="800" u="none" cap="none" strike="noStrike">
                <a:solidFill>
                  <a:srgbClr val="A6192E"/>
                </a:solidFill>
                <a:latin typeface="Frank Ruhl Libre"/>
                <a:ea typeface="Frank Ruhl Libre"/>
                <a:cs typeface="Frank Ruhl Libre"/>
                <a:sym typeface="Frank Ruhl Libre"/>
              </a:rPr>
              <a:t>M</a:t>
            </a:r>
            <a:r>
              <a:rPr lang="en" sz="800">
                <a:solidFill>
                  <a:srgbClr val="A6192E"/>
                </a:solidFill>
                <a:latin typeface="Frank Ruhl Libre"/>
                <a:ea typeface="Frank Ruhl Libre"/>
                <a:cs typeface="Frank Ruhl Libre"/>
                <a:sym typeface="Frank Ruhl Libre"/>
              </a:rPr>
              <a:t>ISM General</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24" name="Google Shape;124;p26"/>
          <p:cNvSpPr txBox="1"/>
          <p:nvPr/>
        </p:nvSpPr>
        <p:spPr>
          <a:xfrm>
            <a:off x="5721500" y="2116270"/>
            <a:ext cx="1512300" cy="44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Frank Ruhl Libre"/>
                <a:ea typeface="Frank Ruhl Libre"/>
                <a:cs typeface="Frank Ruhl Libre"/>
                <a:sym typeface="Frank Ruhl Libre"/>
              </a:rPr>
              <a:t>Yachen Guo</a:t>
            </a:r>
            <a:br>
              <a:rPr b="0" i="0" lang="en" sz="1400" u="none" cap="none" strike="noStrike">
                <a:solidFill>
                  <a:srgbClr val="000000"/>
                </a:solidFill>
                <a:latin typeface="Frank Ruhl Libre"/>
                <a:ea typeface="Frank Ruhl Libre"/>
                <a:cs typeface="Frank Ruhl Libre"/>
                <a:sym typeface="Frank Ruhl Libre"/>
              </a:rPr>
            </a:br>
            <a:r>
              <a:rPr b="0" i="0" lang="en" sz="800" u="none" cap="none" strike="noStrike">
                <a:solidFill>
                  <a:srgbClr val="A6192E"/>
                </a:solidFill>
                <a:latin typeface="Frank Ruhl Libre"/>
                <a:ea typeface="Frank Ruhl Libre"/>
                <a:cs typeface="Frank Ruhl Libre"/>
                <a:sym typeface="Frank Ruhl Libre"/>
              </a:rPr>
              <a:t>M</a:t>
            </a:r>
            <a:r>
              <a:rPr lang="en" sz="800">
                <a:solidFill>
                  <a:srgbClr val="A6192E"/>
                </a:solidFill>
                <a:latin typeface="Frank Ruhl Libre"/>
                <a:ea typeface="Frank Ruhl Libre"/>
                <a:cs typeface="Frank Ruhl Libre"/>
                <a:sym typeface="Frank Ruhl Libre"/>
              </a:rPr>
              <a:t>ISM BIDA</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25" name="Google Shape;125;p26"/>
          <p:cNvSpPr txBox="1"/>
          <p:nvPr/>
        </p:nvSpPr>
        <p:spPr>
          <a:xfrm>
            <a:off x="1618075" y="2079535"/>
            <a:ext cx="1512300" cy="518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Frank Ruhl Libre"/>
                <a:ea typeface="Frank Ruhl Libre"/>
                <a:cs typeface="Frank Ruhl Libre"/>
                <a:sym typeface="Frank Ruhl Libre"/>
              </a:rPr>
              <a:t>Ananya Raghupathy</a:t>
            </a:r>
            <a:br>
              <a:rPr b="0" i="0" lang="en" sz="1400" u="none" cap="none" strike="noStrike">
                <a:solidFill>
                  <a:srgbClr val="000000"/>
                </a:solidFill>
                <a:latin typeface="Frank Ruhl Libre"/>
                <a:ea typeface="Frank Ruhl Libre"/>
                <a:cs typeface="Frank Ruhl Libre"/>
                <a:sym typeface="Frank Ruhl Libre"/>
              </a:rPr>
            </a:br>
            <a:r>
              <a:rPr lang="en" sz="800">
                <a:solidFill>
                  <a:srgbClr val="A6192E"/>
                </a:solidFill>
                <a:latin typeface="Frank Ruhl Libre"/>
                <a:ea typeface="Frank Ruhl Libre"/>
                <a:cs typeface="Frank Ruhl Libre"/>
                <a:sym typeface="Frank Ruhl Libre"/>
              </a:rPr>
              <a:t>MISM BIDA</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rPr b="0" i="0" lang="en" sz="900" u="none" cap="none" strike="noStrike">
                <a:solidFill>
                  <a:srgbClr val="A6192E"/>
                </a:solidFill>
                <a:latin typeface="Frank Ruhl Libre"/>
                <a:ea typeface="Frank Ruhl Libre"/>
                <a:cs typeface="Frank Ruhl Libre"/>
                <a:sym typeface="Frank Ruhl Libre"/>
              </a:rPr>
              <a:t>Project Manager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26" name="Google Shape;126;p26"/>
          <p:cNvSpPr txBox="1"/>
          <p:nvPr/>
        </p:nvSpPr>
        <p:spPr>
          <a:xfrm>
            <a:off x="3598050" y="4057475"/>
            <a:ext cx="1512300" cy="702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Frank Ruhl Libre"/>
                <a:ea typeface="Frank Ruhl Libre"/>
                <a:cs typeface="Frank Ruhl Libre"/>
                <a:sym typeface="Frank Ruhl Libre"/>
              </a:rPr>
              <a:t>Jonathan Wang</a:t>
            </a:r>
            <a:br>
              <a:rPr b="0" i="0" lang="en" sz="1400" u="none" cap="none" strike="noStrike">
                <a:solidFill>
                  <a:srgbClr val="000000"/>
                </a:solidFill>
                <a:latin typeface="Frank Ruhl Libre"/>
                <a:ea typeface="Frank Ruhl Libre"/>
                <a:cs typeface="Frank Ruhl Libre"/>
                <a:sym typeface="Frank Ruhl Libre"/>
              </a:rPr>
            </a:br>
            <a:r>
              <a:rPr b="0" i="0" lang="en" sz="800" u="none" cap="none" strike="noStrike">
                <a:solidFill>
                  <a:srgbClr val="A6192E"/>
                </a:solidFill>
                <a:latin typeface="Frank Ruhl Libre"/>
                <a:ea typeface="Frank Ruhl Libre"/>
                <a:cs typeface="Frank Ruhl Libre"/>
                <a:sym typeface="Frank Ruhl Libre"/>
              </a:rPr>
              <a:t>M</a:t>
            </a:r>
            <a:r>
              <a:rPr lang="en" sz="800">
                <a:solidFill>
                  <a:srgbClr val="A6192E"/>
                </a:solidFill>
                <a:latin typeface="Frank Ruhl Libre"/>
                <a:ea typeface="Frank Ruhl Libre"/>
                <a:cs typeface="Frank Ruhl Libre"/>
                <a:sym typeface="Frank Ruhl Libre"/>
              </a:rPr>
              <a:t>ISM General</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rPr b="0" i="0" lang="en" sz="900" u="none" cap="none" strike="noStrike">
                <a:solidFill>
                  <a:srgbClr val="A6192E"/>
                </a:solidFill>
                <a:latin typeface="Frank Ruhl Libre"/>
                <a:ea typeface="Frank Ruhl Libre"/>
                <a:cs typeface="Frank Ruhl Libre"/>
                <a:sym typeface="Frank Ruhl Libre"/>
              </a:rPr>
              <a:t>Finance Lead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27" name="Google Shape;127;p26"/>
          <p:cNvSpPr txBox="1"/>
          <p:nvPr/>
        </p:nvSpPr>
        <p:spPr>
          <a:xfrm>
            <a:off x="5721500" y="4055325"/>
            <a:ext cx="1512300" cy="702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Frank Ruhl Libre"/>
                <a:ea typeface="Frank Ruhl Libre"/>
                <a:cs typeface="Frank Ruhl Libre"/>
                <a:sym typeface="Frank Ruhl Libre"/>
              </a:rPr>
              <a:t>Satvik Kumar</a:t>
            </a:r>
            <a:br>
              <a:rPr b="0" i="0" lang="en" sz="1400" u="none" cap="none" strike="noStrike">
                <a:solidFill>
                  <a:srgbClr val="000000"/>
                </a:solidFill>
                <a:latin typeface="Frank Ruhl Libre"/>
                <a:ea typeface="Frank Ruhl Libre"/>
                <a:cs typeface="Frank Ruhl Libre"/>
                <a:sym typeface="Frank Ruhl Libre"/>
              </a:rPr>
            </a:br>
            <a:r>
              <a:rPr lang="en" sz="800">
                <a:solidFill>
                  <a:srgbClr val="A6192E"/>
                </a:solidFill>
                <a:latin typeface="Frank Ruhl Libre"/>
                <a:ea typeface="Frank Ruhl Libre"/>
                <a:cs typeface="Frank Ruhl Libre"/>
                <a:sym typeface="Frank Ruhl Libre"/>
              </a:rPr>
              <a:t>MISM General</a:t>
            </a:r>
            <a:endParaRPr b="0" i="0" sz="800" u="none" cap="none" strike="noStrike">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28" name="Google Shape;128;p26"/>
          <p:cNvSpPr txBox="1"/>
          <p:nvPr/>
        </p:nvSpPr>
        <p:spPr>
          <a:xfrm>
            <a:off x="351000" y="-6"/>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Calibri"/>
                <a:ea typeface="Calibri"/>
                <a:cs typeface="Calibri"/>
                <a:sym typeface="Calibri"/>
              </a:rPr>
              <a:t>Team</a:t>
            </a:r>
            <a:endParaRPr sz="3300">
              <a:solidFill>
                <a:srgbClr val="A6192E"/>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nvSpPr>
        <p:spPr>
          <a:xfrm>
            <a:off x="3090600" y="3956997"/>
            <a:ext cx="2472900" cy="88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Frank Ruhl Libre"/>
                <a:ea typeface="Frank Ruhl Libre"/>
                <a:cs typeface="Frank Ruhl Libre"/>
                <a:sym typeface="Frank Ruhl Libre"/>
              </a:rPr>
              <a:t>Neelam Dwivedi</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rPr lang="en" sz="1100">
                <a:solidFill>
                  <a:srgbClr val="A6192E"/>
                </a:solidFill>
                <a:latin typeface="Frank Ruhl Libre"/>
                <a:ea typeface="Frank Ruhl Libre"/>
                <a:cs typeface="Frank Ruhl Libre"/>
                <a:sym typeface="Frank Ruhl Libre"/>
              </a:rPr>
              <a:t>Adjunct Professor, Heinz College</a:t>
            </a:r>
            <a:endParaRPr sz="1100">
              <a:solidFill>
                <a:srgbClr val="A6192E"/>
              </a:solidFill>
              <a:latin typeface="Frank Ruhl Libre"/>
              <a:ea typeface="Frank Ruhl Libre"/>
              <a:cs typeface="Frank Ruhl Libre"/>
              <a:sym typeface="Frank Ruhl Libre"/>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Frank Ruhl Libre"/>
              <a:ea typeface="Frank Ruhl Libre"/>
              <a:cs typeface="Frank Ruhl Libre"/>
              <a:sym typeface="Frank Ruhl Libre"/>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Frank Ruhl Libre"/>
              <a:ea typeface="Frank Ruhl Libre"/>
              <a:cs typeface="Frank Ruhl Libre"/>
              <a:sym typeface="Frank Ruhl Libre"/>
            </a:endParaRPr>
          </a:p>
        </p:txBody>
      </p:sp>
      <p:sp>
        <p:nvSpPr>
          <p:cNvPr id="134" name="Google Shape;134;p27"/>
          <p:cNvSpPr txBox="1"/>
          <p:nvPr/>
        </p:nvSpPr>
        <p:spPr>
          <a:xfrm>
            <a:off x="383700" y="-6"/>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Calibri"/>
                <a:ea typeface="Calibri"/>
                <a:cs typeface="Calibri"/>
                <a:sym typeface="Calibri"/>
              </a:rPr>
              <a:t>Faculty Advisor</a:t>
            </a:r>
            <a:endParaRPr sz="3300">
              <a:solidFill>
                <a:srgbClr val="A6192E"/>
              </a:solidFill>
              <a:latin typeface="Calibri"/>
              <a:ea typeface="Calibri"/>
              <a:cs typeface="Calibri"/>
              <a:sym typeface="Calibri"/>
            </a:endParaRPr>
          </a:p>
        </p:txBody>
      </p:sp>
      <p:pic>
        <p:nvPicPr>
          <p:cNvPr id="135" name="Google Shape;135;p27"/>
          <p:cNvPicPr preferRelativeResize="0"/>
          <p:nvPr/>
        </p:nvPicPr>
        <p:blipFill>
          <a:blip r:embed="rId3">
            <a:alphaModFix/>
          </a:blip>
          <a:stretch>
            <a:fillRect/>
          </a:stretch>
        </p:blipFill>
        <p:spPr>
          <a:xfrm>
            <a:off x="3006825" y="1052526"/>
            <a:ext cx="2640450" cy="264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nvSpPr>
        <p:spPr>
          <a:xfrm>
            <a:off x="337200" y="-6"/>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Calibri"/>
                <a:ea typeface="Calibri"/>
                <a:cs typeface="Calibri"/>
                <a:sym typeface="Calibri"/>
              </a:rPr>
              <a:t>Client </a:t>
            </a:r>
            <a:endParaRPr sz="3300">
              <a:solidFill>
                <a:srgbClr val="A6192E"/>
              </a:solidFill>
              <a:latin typeface="Calibri"/>
              <a:ea typeface="Calibri"/>
              <a:cs typeface="Calibri"/>
              <a:sym typeface="Calibri"/>
            </a:endParaRPr>
          </a:p>
        </p:txBody>
      </p:sp>
      <p:pic>
        <p:nvPicPr>
          <p:cNvPr id="141" name="Google Shape;141;p28"/>
          <p:cNvPicPr preferRelativeResize="0"/>
          <p:nvPr/>
        </p:nvPicPr>
        <p:blipFill rotWithShape="1">
          <a:blip r:embed="rId3">
            <a:alphaModFix/>
          </a:blip>
          <a:srcRect b="36435" l="0" r="0" t="30653"/>
          <a:stretch/>
        </p:blipFill>
        <p:spPr>
          <a:xfrm>
            <a:off x="3137000" y="1222800"/>
            <a:ext cx="2571750" cy="846400"/>
          </a:xfrm>
          <a:prstGeom prst="rect">
            <a:avLst/>
          </a:prstGeom>
          <a:noFill/>
          <a:ln>
            <a:noFill/>
          </a:ln>
        </p:spPr>
      </p:pic>
      <p:sp>
        <p:nvSpPr>
          <p:cNvPr id="142" name="Google Shape;142;p28"/>
          <p:cNvSpPr txBox="1"/>
          <p:nvPr/>
        </p:nvSpPr>
        <p:spPr>
          <a:xfrm>
            <a:off x="1680950" y="2400425"/>
            <a:ext cx="5801100" cy="2131800"/>
          </a:xfrm>
          <a:prstGeom prst="rect">
            <a:avLst/>
          </a:prstGeom>
          <a:noFill/>
          <a:ln>
            <a:noFill/>
          </a:ln>
        </p:spPr>
        <p:txBody>
          <a:bodyPr anchorCtr="0" anchor="t" bIns="91425" lIns="91425" spcFirstLastPara="1" rIns="91425" wrap="square" tIns="91425">
            <a:spAutoFit/>
          </a:bodyPr>
          <a:lstStyle/>
          <a:p>
            <a:pPr indent="457200" lvl="0" marL="914400" rtl="0" algn="l">
              <a:lnSpc>
                <a:spcPct val="150000"/>
              </a:lnSpc>
              <a:spcBef>
                <a:spcPts val="0"/>
              </a:spcBef>
              <a:spcAft>
                <a:spcPts val="0"/>
              </a:spcAft>
              <a:buNone/>
            </a:pPr>
            <a:r>
              <a:rPr lang="en" sz="1300">
                <a:solidFill>
                  <a:schemeClr val="dk1"/>
                </a:solidFill>
                <a:latin typeface="Lato"/>
                <a:ea typeface="Lato"/>
                <a:cs typeface="Lato"/>
                <a:sym typeface="Lato"/>
              </a:rPr>
              <a:t>Our client for this project is </a:t>
            </a:r>
            <a:r>
              <a:rPr b="1" lang="en" sz="1300">
                <a:solidFill>
                  <a:schemeClr val="dk1"/>
                </a:solidFill>
                <a:latin typeface="Lato"/>
                <a:ea typeface="Lato"/>
                <a:cs typeface="Lato"/>
                <a:sym typeface="Lato"/>
              </a:rPr>
              <a:t>US Ignite</a:t>
            </a:r>
            <a:r>
              <a:rPr lang="en" sz="1300">
                <a:solidFill>
                  <a:schemeClr val="dk1"/>
                </a:solidFill>
                <a:latin typeface="Lato"/>
                <a:ea typeface="Lato"/>
                <a:cs typeface="Lato"/>
                <a:sym typeface="Lato"/>
              </a:rPr>
              <a:t>. </a:t>
            </a:r>
            <a:endParaRPr sz="1300">
              <a:solidFill>
                <a:schemeClr val="dk1"/>
              </a:solidFill>
              <a:latin typeface="Lato"/>
              <a:ea typeface="Lato"/>
              <a:cs typeface="Lato"/>
              <a:sym typeface="Lato"/>
            </a:endParaRPr>
          </a:p>
          <a:p>
            <a:pPr indent="-298450" lvl="1" marL="914400" rtl="0" algn="l">
              <a:lnSpc>
                <a:spcPct val="150000"/>
              </a:lnSpc>
              <a:spcBef>
                <a:spcPts val="1200"/>
              </a:spcBef>
              <a:spcAft>
                <a:spcPts val="0"/>
              </a:spcAft>
              <a:buClr>
                <a:schemeClr val="dk1"/>
              </a:buClr>
              <a:buSzPts val="1100"/>
              <a:buFont typeface="Lato"/>
              <a:buChar char="○"/>
            </a:pPr>
            <a:r>
              <a:rPr lang="en" sz="1300">
                <a:solidFill>
                  <a:schemeClr val="dk1"/>
                </a:solidFill>
                <a:latin typeface="Lato"/>
                <a:ea typeface="Lato"/>
                <a:cs typeface="Lato"/>
                <a:sym typeface="Lato"/>
              </a:rPr>
              <a:t>a non-profit research organization</a:t>
            </a:r>
            <a:endParaRPr sz="1300">
              <a:solidFill>
                <a:schemeClr val="dk1"/>
              </a:solidFill>
              <a:latin typeface="Lato"/>
              <a:ea typeface="Lato"/>
              <a:cs typeface="Lato"/>
              <a:sym typeface="Lato"/>
            </a:endParaRPr>
          </a:p>
          <a:p>
            <a:pPr indent="-298450" lvl="1" marL="914400" rtl="0" algn="l">
              <a:lnSpc>
                <a:spcPct val="150000"/>
              </a:lnSpc>
              <a:spcBef>
                <a:spcPts val="0"/>
              </a:spcBef>
              <a:spcAft>
                <a:spcPts val="0"/>
              </a:spcAft>
              <a:buClr>
                <a:schemeClr val="dk1"/>
              </a:buClr>
              <a:buSzPts val="1100"/>
              <a:buFont typeface="Lato"/>
              <a:buChar char="○"/>
            </a:pPr>
            <a:r>
              <a:rPr lang="en" sz="1300">
                <a:solidFill>
                  <a:schemeClr val="dk1"/>
                </a:solidFill>
                <a:latin typeface="Lato"/>
                <a:ea typeface="Lato"/>
                <a:cs typeface="Lato"/>
                <a:sym typeface="Lato"/>
              </a:rPr>
              <a:t>accelerating the smart cities movement</a:t>
            </a:r>
            <a:endParaRPr sz="1300">
              <a:solidFill>
                <a:schemeClr val="dk1"/>
              </a:solidFill>
              <a:latin typeface="Lato"/>
              <a:ea typeface="Lato"/>
              <a:cs typeface="Lato"/>
              <a:sym typeface="Lato"/>
            </a:endParaRPr>
          </a:p>
          <a:p>
            <a:pPr indent="-298450" lvl="1" marL="914400" rtl="0" algn="l">
              <a:lnSpc>
                <a:spcPct val="150000"/>
              </a:lnSpc>
              <a:spcBef>
                <a:spcPts val="0"/>
              </a:spcBef>
              <a:spcAft>
                <a:spcPts val="0"/>
              </a:spcAft>
              <a:buClr>
                <a:schemeClr val="dk1"/>
              </a:buClr>
              <a:buSzPts val="1100"/>
              <a:buFont typeface="Lato"/>
              <a:buChar char="○"/>
            </a:pPr>
            <a:r>
              <a:rPr lang="en" sz="1300">
                <a:solidFill>
                  <a:schemeClr val="dk1"/>
                </a:solidFill>
                <a:latin typeface="Lato"/>
                <a:ea typeface="Lato"/>
                <a:cs typeface="Lato"/>
                <a:sym typeface="Lato"/>
              </a:rPr>
              <a:t>more than 160 federal, municipal, industry and academic partners. </a:t>
            </a:r>
            <a:endParaRPr sz="1300">
              <a:solidFill>
                <a:schemeClr val="dk1"/>
              </a:solidFill>
              <a:latin typeface="Lato"/>
              <a:ea typeface="Lato"/>
              <a:cs typeface="Lato"/>
              <a:sym typeface="Lato"/>
            </a:endParaRPr>
          </a:p>
          <a:p>
            <a:pPr indent="0" lvl="0" marL="0" rtl="0" algn="l">
              <a:lnSpc>
                <a:spcPct val="150000"/>
              </a:lnSpc>
              <a:spcBef>
                <a:spcPts val="1200"/>
              </a:spcBef>
              <a:spcAft>
                <a:spcPts val="0"/>
              </a:spcAft>
              <a:buNone/>
            </a:pPr>
            <a:r>
              <a:t/>
            </a:r>
            <a:endParaRPr sz="300">
              <a:solidFill>
                <a:schemeClr val="dk1"/>
              </a:solidFill>
              <a:latin typeface="Lato"/>
              <a:ea typeface="Lato"/>
              <a:cs typeface="Lato"/>
              <a:sym typeface="Lato"/>
            </a:endParaRPr>
          </a:p>
          <a:p>
            <a:pPr indent="0" lvl="0" marL="457200" rtl="0" algn="l">
              <a:lnSpc>
                <a:spcPct val="150000"/>
              </a:lnSpc>
              <a:spcBef>
                <a:spcPts val="1200"/>
              </a:spcBef>
              <a:spcAft>
                <a:spcPts val="120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628650" y="971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Project Background</a:t>
            </a:r>
            <a:endParaRPr/>
          </a:p>
        </p:txBody>
      </p:sp>
      <p:pic>
        <p:nvPicPr>
          <p:cNvPr id="148" name="Google Shape;148;p29"/>
          <p:cNvPicPr preferRelativeResize="0"/>
          <p:nvPr/>
        </p:nvPicPr>
        <p:blipFill rotWithShape="1">
          <a:blip r:embed="rId3">
            <a:alphaModFix/>
          </a:blip>
          <a:srcRect b="0" l="0" r="0" t="12203"/>
          <a:stretch/>
        </p:blipFill>
        <p:spPr>
          <a:xfrm>
            <a:off x="927775" y="1376312"/>
            <a:ext cx="7288448" cy="1449775"/>
          </a:xfrm>
          <a:prstGeom prst="rect">
            <a:avLst/>
          </a:prstGeom>
          <a:noFill/>
          <a:ln>
            <a:noFill/>
          </a:ln>
        </p:spPr>
      </p:pic>
      <p:sp>
        <p:nvSpPr>
          <p:cNvPr id="149" name="Google Shape;149;p29"/>
          <p:cNvSpPr txBox="1"/>
          <p:nvPr/>
        </p:nvSpPr>
        <p:spPr>
          <a:xfrm>
            <a:off x="666000" y="3111050"/>
            <a:ext cx="7812000" cy="1975200"/>
          </a:xfrm>
          <a:prstGeom prst="rect">
            <a:avLst/>
          </a:prstGeom>
          <a:noFill/>
          <a:ln>
            <a:noFill/>
          </a:ln>
        </p:spPr>
        <p:txBody>
          <a:bodyPr anchorCtr="0" anchor="t" bIns="91425" lIns="91425" spcFirstLastPara="1" rIns="91425" wrap="square" tIns="91425">
            <a:spAutoFit/>
          </a:bodyPr>
          <a:lstStyle/>
          <a:p>
            <a:pPr indent="0" lvl="0" marL="0" rtl="0" algn="ctr">
              <a:lnSpc>
                <a:spcPct val="166666"/>
              </a:lnSpc>
              <a:spcBef>
                <a:spcPts val="0"/>
              </a:spcBef>
              <a:spcAft>
                <a:spcPts val="0"/>
              </a:spcAft>
              <a:buNone/>
            </a:pPr>
            <a:r>
              <a:rPr lang="en" sz="1800">
                <a:solidFill>
                  <a:schemeClr val="dk1"/>
                </a:solidFill>
              </a:rPr>
              <a:t>Goal is to optimize responses to inclement weather at Fort Carson</a:t>
            </a:r>
            <a:endParaRPr sz="1800">
              <a:solidFill>
                <a:schemeClr val="dk1"/>
              </a:solidFill>
            </a:endParaRPr>
          </a:p>
          <a:p>
            <a:pPr indent="0" lvl="0" marL="0" rtl="0" algn="ctr">
              <a:lnSpc>
                <a:spcPct val="166666"/>
              </a:lnSpc>
              <a:spcBef>
                <a:spcPts val="2300"/>
              </a:spcBef>
              <a:spcAft>
                <a:spcPts val="0"/>
              </a:spcAft>
              <a:buNone/>
            </a:pPr>
            <a:r>
              <a:t/>
            </a:r>
            <a:endParaRPr sz="1800">
              <a:solidFill>
                <a:srgbClr val="06315D"/>
              </a:solidFill>
            </a:endParaRPr>
          </a:p>
          <a:p>
            <a:pPr indent="0" lvl="0" marL="0" rtl="0" algn="ctr">
              <a:spcBef>
                <a:spcPts val="230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233513" y="12703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6192E"/>
              </a:buClr>
              <a:buSzPts val="3300"/>
              <a:buFont typeface="Calibri"/>
              <a:buNone/>
            </a:pPr>
            <a:r>
              <a:rPr lang="en"/>
              <a:t>Where is Fort Carson?</a:t>
            </a:r>
            <a:endParaRPr/>
          </a:p>
        </p:txBody>
      </p:sp>
      <p:sp>
        <p:nvSpPr>
          <p:cNvPr id="155" name="Google Shape;155;p30"/>
          <p:cNvSpPr txBox="1"/>
          <p:nvPr>
            <p:ph idx="12" type="sldNum"/>
          </p:nvPr>
        </p:nvSpPr>
        <p:spPr>
          <a:xfrm>
            <a:off x="8519909" y="4712976"/>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56" name="Google Shape;156;p30"/>
          <p:cNvPicPr preferRelativeResize="0"/>
          <p:nvPr/>
        </p:nvPicPr>
        <p:blipFill>
          <a:blip r:embed="rId3">
            <a:alphaModFix/>
          </a:blip>
          <a:stretch>
            <a:fillRect/>
          </a:stretch>
        </p:blipFill>
        <p:spPr>
          <a:xfrm>
            <a:off x="233525" y="885214"/>
            <a:ext cx="4192600" cy="3373075"/>
          </a:xfrm>
          <a:prstGeom prst="rect">
            <a:avLst/>
          </a:prstGeom>
          <a:noFill/>
          <a:ln>
            <a:noFill/>
          </a:ln>
        </p:spPr>
      </p:pic>
      <p:pic>
        <p:nvPicPr>
          <p:cNvPr id="157" name="Google Shape;157;p30"/>
          <p:cNvPicPr preferRelativeResize="0"/>
          <p:nvPr/>
        </p:nvPicPr>
        <p:blipFill>
          <a:blip r:embed="rId4">
            <a:alphaModFix/>
          </a:blip>
          <a:stretch>
            <a:fillRect/>
          </a:stretch>
        </p:blipFill>
        <p:spPr>
          <a:xfrm>
            <a:off x="4572000" y="127025"/>
            <a:ext cx="4454476" cy="41429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6192E"/>
              </a:buClr>
              <a:buSzPts val="3300"/>
              <a:buFont typeface="Calibri"/>
              <a:buNone/>
            </a:pPr>
            <a:r>
              <a:rPr lang="en"/>
              <a:t>Fort Carson (contd.)</a:t>
            </a:r>
            <a:endParaRPr/>
          </a:p>
        </p:txBody>
      </p:sp>
      <p:sp>
        <p:nvSpPr>
          <p:cNvPr id="163" name="Google Shape;163;p31"/>
          <p:cNvSpPr txBox="1"/>
          <p:nvPr>
            <p:ph idx="1" type="body"/>
          </p:nvPr>
        </p:nvSpPr>
        <p:spPr>
          <a:xfrm>
            <a:off x="628650" y="1083475"/>
            <a:ext cx="4423200" cy="35985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Clr>
                <a:srgbClr val="A6192E"/>
              </a:buClr>
              <a:buSzPts val="1300"/>
              <a:buNone/>
            </a:pPr>
            <a:r>
              <a:rPr b="1" lang="en" sz="1800"/>
              <a:t>Fort Carson</a:t>
            </a:r>
            <a:endParaRPr b="1" sz="1800"/>
          </a:p>
          <a:p>
            <a:pPr indent="-342900" lvl="0" marL="457200" rtl="0" algn="l">
              <a:lnSpc>
                <a:spcPct val="150000"/>
              </a:lnSpc>
              <a:spcBef>
                <a:spcPts val="800"/>
              </a:spcBef>
              <a:spcAft>
                <a:spcPts val="0"/>
              </a:spcAft>
              <a:buSzPts val="1800"/>
              <a:buChar char="o"/>
            </a:pPr>
            <a:r>
              <a:rPr lang="en" sz="1800"/>
              <a:t>City of Colorado Springs</a:t>
            </a:r>
            <a:endParaRPr sz="1800"/>
          </a:p>
          <a:p>
            <a:pPr indent="-342900" lvl="1" marL="914400" rtl="0" algn="l">
              <a:lnSpc>
                <a:spcPct val="150000"/>
              </a:lnSpc>
              <a:spcBef>
                <a:spcPts val="0"/>
              </a:spcBef>
              <a:spcAft>
                <a:spcPts val="0"/>
              </a:spcAft>
              <a:buSzPts val="1800"/>
              <a:buChar char="o"/>
            </a:pPr>
            <a:r>
              <a:rPr lang="en" sz="1800"/>
              <a:t>2nd most-populous city in Colorado</a:t>
            </a:r>
            <a:endParaRPr sz="1800"/>
          </a:p>
          <a:p>
            <a:pPr indent="-342900" lvl="1" marL="914400" rtl="0" algn="l">
              <a:lnSpc>
                <a:spcPct val="150000"/>
              </a:lnSpc>
              <a:spcBef>
                <a:spcPts val="400"/>
              </a:spcBef>
              <a:spcAft>
                <a:spcPts val="0"/>
              </a:spcAft>
              <a:buClr>
                <a:schemeClr val="dk2"/>
              </a:buClr>
              <a:buSzPts val="1800"/>
              <a:buFont typeface="Noto Sans Symbols"/>
              <a:buChar char="o"/>
            </a:pPr>
            <a:r>
              <a:rPr lang="en" sz="1800"/>
              <a:t>Extreme weather conditions</a:t>
            </a:r>
            <a:endParaRPr sz="1800"/>
          </a:p>
          <a:p>
            <a:pPr indent="-342900" lvl="0" marL="457200" rtl="0" algn="l">
              <a:lnSpc>
                <a:spcPct val="150000"/>
              </a:lnSpc>
              <a:spcBef>
                <a:spcPts val="0"/>
              </a:spcBef>
              <a:spcAft>
                <a:spcPts val="0"/>
              </a:spcAft>
              <a:buClr>
                <a:schemeClr val="dk2"/>
              </a:buClr>
              <a:buSzPts val="1800"/>
              <a:buChar char="o"/>
            </a:pPr>
            <a:r>
              <a:rPr lang="en" sz="1800"/>
              <a:t>Geographic Stats </a:t>
            </a:r>
            <a:endParaRPr sz="1800"/>
          </a:p>
          <a:p>
            <a:pPr indent="-342900" lvl="1" marL="914400" rtl="0" algn="l">
              <a:lnSpc>
                <a:spcPct val="150000"/>
              </a:lnSpc>
              <a:spcBef>
                <a:spcPts val="0"/>
              </a:spcBef>
              <a:spcAft>
                <a:spcPts val="0"/>
              </a:spcAft>
              <a:buClr>
                <a:schemeClr val="dk2"/>
              </a:buClr>
              <a:buSzPts val="1800"/>
              <a:buChar char="o"/>
            </a:pPr>
            <a:r>
              <a:rPr lang="en" sz="1800"/>
              <a:t>Over 30,000 commuters daily</a:t>
            </a:r>
            <a:endParaRPr/>
          </a:p>
          <a:p>
            <a:pPr indent="-342900" lvl="1" marL="914400" rtl="0" algn="l">
              <a:lnSpc>
                <a:spcPct val="150000"/>
              </a:lnSpc>
              <a:spcBef>
                <a:spcPts val="0"/>
              </a:spcBef>
              <a:spcAft>
                <a:spcPts val="0"/>
              </a:spcAft>
              <a:buClr>
                <a:schemeClr val="dk2"/>
              </a:buClr>
              <a:buSzPts val="1800"/>
              <a:buChar char="o"/>
            </a:pPr>
            <a:r>
              <a:rPr lang="en" sz="1800"/>
              <a:t>7 main entry gates</a:t>
            </a:r>
            <a:endParaRPr/>
          </a:p>
          <a:p>
            <a:pPr indent="-342900" lvl="1" marL="914400" rtl="0" algn="l">
              <a:lnSpc>
                <a:spcPct val="150000"/>
              </a:lnSpc>
              <a:spcBef>
                <a:spcPts val="0"/>
              </a:spcBef>
              <a:spcAft>
                <a:spcPts val="0"/>
              </a:spcAft>
              <a:buClr>
                <a:schemeClr val="dk2"/>
              </a:buClr>
              <a:buSzPts val="1800"/>
              <a:buChar char="o"/>
            </a:pPr>
            <a:r>
              <a:rPr lang="en" sz="1800"/>
              <a:t>7 major roads nearby</a:t>
            </a:r>
            <a:endParaRPr sz="1800"/>
          </a:p>
        </p:txBody>
      </p:sp>
      <p:pic>
        <p:nvPicPr>
          <p:cNvPr id="164" name="Google Shape;164;p31"/>
          <p:cNvPicPr preferRelativeResize="0"/>
          <p:nvPr/>
        </p:nvPicPr>
        <p:blipFill rotWithShape="1">
          <a:blip r:embed="rId3">
            <a:alphaModFix/>
          </a:blip>
          <a:srcRect b="0" l="0" r="0" t="0"/>
          <a:stretch/>
        </p:blipFill>
        <p:spPr>
          <a:xfrm>
            <a:off x="5269025" y="437300"/>
            <a:ext cx="3204251" cy="3909575"/>
          </a:xfrm>
          <a:prstGeom prst="rect">
            <a:avLst/>
          </a:prstGeom>
          <a:noFill/>
          <a:ln>
            <a:noFill/>
          </a:ln>
        </p:spPr>
      </p:pic>
      <p:sp>
        <p:nvSpPr>
          <p:cNvPr id="165" name="Google Shape;165;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6192E"/>
              </a:buClr>
              <a:buSzPts val="3300"/>
              <a:buFont typeface="Calibri"/>
              <a:buNone/>
            </a:pPr>
            <a:r>
              <a:rPr lang="en"/>
              <a:t>Key Stakeholder</a:t>
            </a:r>
            <a:endParaRPr/>
          </a:p>
        </p:txBody>
      </p:sp>
      <p:sp>
        <p:nvSpPr>
          <p:cNvPr id="171" name="Google Shape;171;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72" name="Google Shape;172;p32"/>
          <p:cNvSpPr txBox="1"/>
          <p:nvPr/>
        </p:nvSpPr>
        <p:spPr>
          <a:xfrm>
            <a:off x="5745150" y="2791375"/>
            <a:ext cx="2334000" cy="2772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
                <a:solidFill>
                  <a:srgbClr val="222222"/>
                </a:solidFill>
                <a:latin typeface="Calibri"/>
                <a:ea typeface="Calibri"/>
                <a:cs typeface="Calibri"/>
                <a:sym typeface="Calibri"/>
              </a:rPr>
              <a:t>GARRISON SAFETY OFFICER </a:t>
            </a:r>
            <a:endParaRPr b="1">
              <a:solidFill>
                <a:srgbClr val="222222"/>
              </a:solidFill>
              <a:latin typeface="Calibri"/>
              <a:ea typeface="Calibri"/>
              <a:cs typeface="Calibri"/>
              <a:sym typeface="Calibri"/>
            </a:endParaRPr>
          </a:p>
          <a:p>
            <a:pPr indent="0" lvl="0" marL="0" rtl="0" algn="just">
              <a:spcBef>
                <a:spcPts val="0"/>
              </a:spcBef>
              <a:spcAft>
                <a:spcPts val="0"/>
              </a:spcAft>
              <a:buNone/>
            </a:pPr>
            <a:r>
              <a:t/>
            </a:r>
            <a:endParaRPr sz="2100">
              <a:solidFill>
                <a:srgbClr val="000000"/>
              </a:solidFill>
              <a:latin typeface="Calibri"/>
              <a:ea typeface="Calibri"/>
              <a:cs typeface="Calibri"/>
              <a:sym typeface="Calibri"/>
            </a:endParaRPr>
          </a:p>
          <a:p>
            <a:pPr indent="0" lvl="0" marL="0" rtl="0" algn="l">
              <a:lnSpc>
                <a:spcPct val="90000"/>
              </a:lnSpc>
              <a:spcBef>
                <a:spcPts val="1200"/>
              </a:spcBef>
              <a:spcAft>
                <a:spcPts val="0"/>
              </a:spcAft>
              <a:buNone/>
            </a:pPr>
            <a:r>
              <a:t/>
            </a:r>
            <a:endParaRPr sz="1800">
              <a:solidFill>
                <a:srgbClr val="000000"/>
              </a:solidFill>
              <a:latin typeface="Calibri"/>
              <a:ea typeface="Calibri"/>
              <a:cs typeface="Calibri"/>
              <a:sym typeface="Calibri"/>
            </a:endParaRPr>
          </a:p>
        </p:txBody>
      </p:sp>
      <p:pic>
        <p:nvPicPr>
          <p:cNvPr id="173" name="Google Shape;173;p32"/>
          <p:cNvPicPr preferRelativeResize="0"/>
          <p:nvPr/>
        </p:nvPicPr>
        <p:blipFill rotWithShape="1">
          <a:blip r:embed="rId3">
            <a:alphaModFix/>
          </a:blip>
          <a:srcRect b="0" l="0" r="0" t="0"/>
          <a:stretch/>
        </p:blipFill>
        <p:spPr>
          <a:xfrm>
            <a:off x="5923925" y="1106476"/>
            <a:ext cx="1976425" cy="1684900"/>
          </a:xfrm>
          <a:prstGeom prst="rect">
            <a:avLst/>
          </a:prstGeom>
          <a:noFill/>
          <a:ln>
            <a:noFill/>
          </a:ln>
        </p:spPr>
      </p:pic>
      <p:sp>
        <p:nvSpPr>
          <p:cNvPr id="174" name="Google Shape;174;p32"/>
          <p:cNvSpPr txBox="1"/>
          <p:nvPr/>
        </p:nvSpPr>
        <p:spPr>
          <a:xfrm>
            <a:off x="5556138" y="3068575"/>
            <a:ext cx="27120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n" sz="1200">
                <a:solidFill>
                  <a:srgbClr val="222222"/>
                </a:solidFill>
                <a:latin typeface="Calibri"/>
                <a:ea typeface="Calibri"/>
                <a:cs typeface="Calibri"/>
                <a:sym typeface="Calibri"/>
              </a:rPr>
              <a:t>“</a:t>
            </a:r>
            <a:r>
              <a:rPr b="0" i="0" lang="en" sz="1200" u="none" cap="none" strike="noStrike">
                <a:solidFill>
                  <a:srgbClr val="222222"/>
                </a:solidFill>
                <a:latin typeface="Calibri"/>
                <a:ea typeface="Calibri"/>
                <a:cs typeface="Calibri"/>
                <a:sym typeface="Calibri"/>
              </a:rPr>
              <a:t>As the Garrison Safety Officer, I want to know </a:t>
            </a:r>
            <a:r>
              <a:rPr lang="en" sz="1200">
                <a:solidFill>
                  <a:srgbClr val="222222"/>
                </a:solidFill>
                <a:latin typeface="Calibri"/>
                <a:ea typeface="Calibri"/>
                <a:cs typeface="Calibri"/>
                <a:sym typeface="Calibri"/>
              </a:rPr>
              <a:t>the</a:t>
            </a:r>
            <a:r>
              <a:rPr b="0" i="0" lang="en" sz="1200" u="none" cap="none" strike="noStrike">
                <a:solidFill>
                  <a:srgbClr val="222222"/>
                </a:solidFill>
                <a:latin typeface="Calibri"/>
                <a:ea typeface="Calibri"/>
                <a:cs typeface="Calibri"/>
                <a:sym typeface="Calibri"/>
              </a:rPr>
              <a:t> likelihood of weather-related driving accidents tomorrow, </a:t>
            </a:r>
            <a:r>
              <a:rPr lang="en" sz="1200">
                <a:solidFill>
                  <a:srgbClr val="222222"/>
                </a:solidFill>
                <a:latin typeface="Calibri"/>
                <a:ea typeface="Calibri"/>
                <a:cs typeface="Calibri"/>
                <a:sym typeface="Calibri"/>
              </a:rPr>
              <a:t>so that I may plan to close/open the base accordingly</a:t>
            </a:r>
            <a:r>
              <a:rPr b="0" i="0" lang="en" sz="1200" u="none" cap="none" strike="noStrike">
                <a:solidFill>
                  <a:srgbClr val="222222"/>
                </a:solidFill>
                <a:latin typeface="Calibri"/>
                <a:ea typeface="Calibri"/>
                <a:cs typeface="Calibri"/>
                <a:sym typeface="Calibri"/>
              </a:rPr>
              <a:t>.</a:t>
            </a:r>
            <a:r>
              <a:rPr lang="en" sz="1200">
                <a:solidFill>
                  <a:srgbClr val="222222"/>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p:txBody>
      </p:sp>
      <p:pic>
        <p:nvPicPr>
          <p:cNvPr id="175" name="Google Shape;175;p32"/>
          <p:cNvPicPr preferRelativeResize="0"/>
          <p:nvPr/>
        </p:nvPicPr>
        <p:blipFill>
          <a:blip r:embed="rId4">
            <a:alphaModFix/>
          </a:blip>
          <a:stretch>
            <a:fillRect/>
          </a:stretch>
        </p:blipFill>
        <p:spPr>
          <a:xfrm>
            <a:off x="871700" y="1283977"/>
            <a:ext cx="3818550" cy="2575550"/>
          </a:xfrm>
          <a:prstGeom prst="rect">
            <a:avLst/>
          </a:prstGeom>
          <a:noFill/>
          <a:ln>
            <a:noFill/>
          </a:ln>
        </p:spPr>
      </p:pic>
      <p:sp>
        <p:nvSpPr>
          <p:cNvPr id="176" name="Google Shape;176;p32"/>
          <p:cNvSpPr txBox="1"/>
          <p:nvPr/>
        </p:nvSpPr>
        <p:spPr>
          <a:xfrm>
            <a:off x="802731" y="3859525"/>
            <a:ext cx="40845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1" lang="en" sz="900">
                <a:solidFill>
                  <a:srgbClr val="6F8948"/>
                </a:solidFill>
                <a:highlight>
                  <a:srgbClr val="FFFFFF"/>
                </a:highlight>
              </a:rPr>
              <a:t>Col. Sean M. Brown, commander, U.S. Army Garrison Fort Carson</a:t>
            </a:r>
            <a:endParaRPr b="0" i="0" sz="15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2019 Heinz College">
      <a:dk1>
        <a:srgbClr val="000000"/>
      </a:dk1>
      <a:lt1>
        <a:srgbClr val="FFFFFF"/>
      </a:lt1>
      <a:dk2>
        <a:srgbClr val="A6192E"/>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